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0" r:id="rId4"/>
    <p:sldMasterId id="2147484771" r:id="rId5"/>
    <p:sldMasterId id="2147484773" r:id="rId6"/>
    <p:sldMasterId id="2147484775" r:id="rId7"/>
  </p:sldMasterIdLst>
  <p:notesMasterIdLst>
    <p:notesMasterId r:id="rId21"/>
  </p:notesMasterIdLst>
  <p:handoutMasterIdLst>
    <p:handoutMasterId r:id="rId22"/>
  </p:handoutMasterIdLst>
  <p:sldIdLst>
    <p:sldId id="256" r:id="rId8"/>
    <p:sldId id="468" r:id="rId9"/>
    <p:sldId id="286" r:id="rId10"/>
    <p:sldId id="297" r:id="rId11"/>
    <p:sldId id="469" r:id="rId12"/>
    <p:sldId id="303" r:id="rId13"/>
    <p:sldId id="450" r:id="rId14"/>
    <p:sldId id="466" r:id="rId15"/>
    <p:sldId id="467" r:id="rId16"/>
    <p:sldId id="462" r:id="rId17"/>
    <p:sldId id="470" r:id="rId18"/>
    <p:sldId id="471" r:id="rId19"/>
    <p:sldId id="461" r:id="rId20"/>
  </p:sldIdLst>
  <p:sldSz cx="9144000" cy="5715000" type="screen16x1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7">
          <p15:clr>
            <a:srgbClr val="A4A3A4"/>
          </p15:clr>
        </p15:guide>
        <p15:guide id="2" orient="horz" pos="3070">
          <p15:clr>
            <a:srgbClr val="A4A3A4"/>
          </p15:clr>
        </p15:guide>
        <p15:guide id="3" pos="295">
          <p15:clr>
            <a:srgbClr val="A4A3A4"/>
          </p15:clr>
        </p15:guide>
        <p15:guide id="4" pos="546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EFC002"/>
    <a:srgbClr val="FFCDB8"/>
    <a:srgbClr val="EF3340"/>
    <a:srgbClr val="FFCD00"/>
    <a:srgbClr val="005EB8"/>
    <a:srgbClr val="FFCF06"/>
    <a:srgbClr val="F8C704"/>
    <a:srgbClr val="00A8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479E79-024C-4A36-8715-C3CA4CBC22CB}" v="14" dt="2021-03-14T19:19:44.235"/>
    <p1510:client id="{29BEA337-2C6C-7060-186C-38304A57BDE8}" v="15" dt="2020-07-24T13:58:35.562"/>
    <p1510:client id="{79175A39-19F4-484E-B62D-C1E3FEC66B4D}" v="6" dt="2021-03-14T19:18:16.997"/>
    <p1510:client id="{85151AAD-799E-4E7A-98C6-E8F42D6E0DAF}" v="2" dt="2020-06-26T08:25:37.556"/>
    <p1510:client id="{863CCF71-472D-523F-D03D-4EDA71224ED7}" v="575" dt="2020-06-26T08:46:54.408"/>
    <p1510:client id="{CFFE0193-C9A1-180B-394B-19805BF96840}" v="6" dt="2020-07-27T09:52:36.501"/>
    <p1510:client id="{E5881343-9AB5-EFFA-55E5-477A7FE02F5E}" v="448" dt="2020-06-26T11:44:30.459"/>
    <p1510:client id="{FCBC45EB-B4B9-4330-9CCD-6707B12EBA0C}" v="15" dt="2020-05-28T14:41:55.52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30" autoAdjust="0"/>
    <p:restoredTop sz="88981" autoAdjust="0"/>
  </p:normalViewPr>
  <p:slideViewPr>
    <p:cSldViewPr snapToObjects="1">
      <p:cViewPr>
        <p:scale>
          <a:sx n="203" d="100"/>
          <a:sy n="203" d="100"/>
        </p:scale>
        <p:origin x="144" y="-376"/>
      </p:cViewPr>
      <p:guideLst>
        <p:guide orient="horz" pos="167"/>
        <p:guide orient="horz" pos="3070"/>
        <p:guide pos="295"/>
        <p:guide pos="546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39D04D9-2D90-E741-8C77-A958108973E5}" type="datetimeFigureOut">
              <a:rPr lang="en-US"/>
              <a:pPr>
                <a:defRPr/>
              </a:pPr>
              <a:t>8/24/23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381337A6-C487-9645-B543-6BBD05A1D191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245393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FE7B0BA-8FA8-3A4A-9820-CF1299A8B616}" type="datetime1">
              <a:rPr lang="fi-FI"/>
              <a:pPr>
                <a:defRPr/>
              </a:pPr>
              <a:t>24.8.2023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i-FI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noProof="0"/>
              <a:t>Click to edit Master text styles</a:t>
            </a:r>
          </a:p>
          <a:p>
            <a:pPr lvl="1"/>
            <a:r>
              <a:rPr lang="fi-FI" noProof="0"/>
              <a:t>Second level</a:t>
            </a:r>
          </a:p>
          <a:p>
            <a:pPr lvl="2"/>
            <a:r>
              <a:rPr lang="fi-FI" noProof="0"/>
              <a:t>Third level</a:t>
            </a:r>
          </a:p>
          <a:p>
            <a:pPr lvl="3"/>
            <a:r>
              <a:rPr lang="fi-FI" noProof="0"/>
              <a:t>Fourth level</a:t>
            </a:r>
          </a:p>
          <a:p>
            <a:pPr lvl="4"/>
            <a:r>
              <a:rPr lang="fi-FI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D66A5FF2-0573-2649-A39A-26FA52E05379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972913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99765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 concrete example: Imagine that a hacker attacks the CI and how the CI Operator could protect </a:t>
            </a:r>
          </a:p>
          <a:p>
            <a:endParaRPr lang="en-GB" dirty="0"/>
          </a:p>
          <a:p>
            <a:r>
              <a:rPr lang="en-GB" dirty="0"/>
              <a:t>Remember the punchline: This could help security response to be timely. To make the job easier.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1E389-6B1A-4073-A398-96B5797B9778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12595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7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31761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79511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9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46776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10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91864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11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56024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12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23706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 you and now is time for question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13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59956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68313" y="1417341"/>
            <a:ext cx="8207375" cy="295232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495420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0"/>
            <a:ext cx="1763713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06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CS-E4640 Big Data Platforms, @CSAalto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189B1FAB-94F8-4578-A51B-9448B349C5C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818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 sz="1167"/>
            </a:lvl1pPr>
          </a:lstStyle>
          <a:p>
            <a:r>
              <a:rPr lang="en-US"/>
              <a:t>CS-E4640 Big Data Platforms, @CSAalto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57D93516-DACD-4C44-B094-1C895F2C0DBB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60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nb-NO"/>
          </a:p>
        </p:txBody>
      </p:sp>
      <p:sp>
        <p:nvSpPr>
          <p:cNvPr id="4" name="Rectangle 6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088F47-3CD1-448A-BAAF-D8461E286D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5B3A5B5-EB75-4504-9BFC-0D822FEF18C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22277" y="1242875"/>
            <a:ext cx="8440738" cy="3960158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1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500"/>
            </a:lvl3pPr>
            <a:lvl4pPr>
              <a:buClr>
                <a:schemeClr val="accent1"/>
              </a:buClr>
              <a:defRPr sz="1350"/>
            </a:lvl4pPr>
            <a:lvl5pPr>
              <a:buClr>
                <a:schemeClr val="accent1"/>
              </a:buCl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67247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ssertion on the first 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75000" y="1165412"/>
            <a:ext cx="7794000" cy="3406588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algn="ctr">
              <a:defRPr sz="1350" b="0" i="0" baseline="0">
                <a:solidFill>
                  <a:schemeClr val="tx1">
                    <a:alpha val="35000"/>
                  </a:schemeClr>
                </a:solidFill>
                <a:latin typeface="Theinhardt Medium" charset="0"/>
                <a:ea typeface="Theinhardt Medium" charset="0"/>
                <a:cs typeface="Theinhardt Medium" charset="0"/>
              </a:defRPr>
            </a:lvl1pPr>
          </a:lstStyle>
          <a:p>
            <a:r>
              <a:rPr lang="de-DE" dirty="0"/>
              <a:t>    Image </a:t>
            </a:r>
            <a:r>
              <a:rPr lang="de-DE" dirty="0" err="1"/>
              <a:t>supporting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assertion</a:t>
            </a:r>
            <a:endParaRPr lang="de-DE" dirty="0"/>
          </a:p>
        </p:txBody>
      </p:sp>
      <p:sp>
        <p:nvSpPr>
          <p:cNvPr id="23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981388"/>
            <a:ext cx="9144000" cy="733612"/>
          </a:xfrm>
          <a:prstGeom prst="rect">
            <a:avLst/>
          </a:prstGeom>
        </p:spPr>
        <p:txBody>
          <a:bodyPr lIns="882000" tIns="0" rIns="88200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latin typeface="Theinhardt" charset="0"/>
                <a:ea typeface="Theinhardt" charset="0"/>
                <a:cs typeface="Theinhardt" charset="0"/>
              </a:defRPr>
            </a:lvl1pPr>
            <a:lvl2pPr marL="0" indent="0">
              <a:buFontTx/>
              <a:buNone/>
              <a:defRPr sz="2250" baseline="0">
                <a:latin typeface="Theinhardt Medium" charset="0"/>
              </a:defRPr>
            </a:lvl2pPr>
            <a:lvl3pPr marL="685800" indent="0">
              <a:buFontTx/>
              <a:buNone/>
              <a:defRPr sz="2250" baseline="0">
                <a:latin typeface="Theinhardt Medium" charset="0"/>
              </a:defRPr>
            </a:lvl3pPr>
            <a:lvl4pPr marL="1028700" indent="0">
              <a:buFontTx/>
              <a:buNone/>
              <a:defRPr sz="2250" baseline="0">
                <a:latin typeface="Theinhardt Medium" charset="0"/>
              </a:defRPr>
            </a:lvl4pPr>
            <a:lvl5pPr marL="1371600" indent="0">
              <a:buFontTx/>
              <a:buNone/>
              <a:defRPr sz="2250" baseline="0">
                <a:latin typeface="Theinhardt Medium" charset="0"/>
              </a:defRPr>
            </a:lvl5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/>
              <a:t>If necessary, identify key assumption or background for audience—keep to two lines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4000"/>
            <a:ext cx="9144000" cy="703091"/>
          </a:xfrm>
          <a:prstGeom prst="rect">
            <a:avLst/>
          </a:prstGeom>
        </p:spPr>
        <p:txBody>
          <a:bodyPr lIns="288000" tIns="0" rIns="88200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50" b="1" i="0" baseline="0">
                <a:latin typeface="Theinhardt" charset="0"/>
                <a:ea typeface="Theinhardt" charset="0"/>
                <a:cs typeface="Theinhardt" charset="0"/>
              </a:defRPr>
            </a:lvl1pPr>
            <a:lvl2pPr marL="0" indent="0">
              <a:buFontTx/>
              <a:buNone/>
              <a:defRPr sz="2250" baseline="0">
                <a:latin typeface="Theinhardt Medium" charset="0"/>
              </a:defRPr>
            </a:lvl2pPr>
            <a:lvl3pPr marL="685800" indent="0">
              <a:buFontTx/>
              <a:buNone/>
              <a:defRPr sz="2250" baseline="0">
                <a:latin typeface="Theinhardt Medium" charset="0"/>
              </a:defRPr>
            </a:lvl3pPr>
            <a:lvl4pPr marL="1028700" indent="0">
              <a:buFontTx/>
              <a:buNone/>
              <a:defRPr sz="2250" baseline="0">
                <a:latin typeface="Theinhardt Medium" charset="0"/>
              </a:defRPr>
            </a:lvl4pPr>
            <a:lvl5pPr marL="1371600" indent="0">
              <a:buFontTx/>
              <a:buNone/>
              <a:defRPr sz="2250" baseline="0">
                <a:latin typeface="Theinhardt Medium" charset="0"/>
              </a:defRPr>
            </a:lvl5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/>
              <a:t>This sentence headline makes an assertion on the first topic in no more than two lines</a:t>
            </a:r>
          </a:p>
        </p:txBody>
      </p:sp>
    </p:spTree>
    <p:extLst>
      <p:ext uri="{BB962C8B-B14F-4D97-AF65-F5344CB8AC3E}">
        <p14:creationId xmlns:p14="http://schemas.microsoft.com/office/powerpoint/2010/main" val="17267557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313" y="265113"/>
            <a:ext cx="8207375" cy="9964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4"/>
          </p:nvPr>
        </p:nvSpPr>
        <p:spPr>
          <a:xfrm>
            <a:off x="468314" y="1261611"/>
            <a:ext cx="8207374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6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034C32-DAF9-4F9B-89EC-AD504584D771}" type="datetime1">
              <a:rPr lang="en-US" smtClean="0"/>
              <a:t>8/24/23</a:t>
            </a:fld>
            <a:endParaRPr lang="fi-FI"/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CS-E4640 Big Data Platforms, @CSAalto</a:t>
            </a:r>
            <a:endParaRPr lang="fi-FI"/>
          </a:p>
        </p:txBody>
      </p:sp>
      <p:sp>
        <p:nvSpPr>
          <p:cNvPr id="8" name="Slide Number Placehold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FD4B7-1CC6-864B-A72A-C978B70BBA9B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cxnSp>
        <p:nvCxnSpPr>
          <p:cNvPr id="12" name="Straight Connector 4"/>
          <p:cNvCxnSpPr/>
          <p:nvPr userDrawn="1"/>
        </p:nvCxnSpPr>
        <p:spPr>
          <a:xfrm>
            <a:off x="468313" y="4873007"/>
            <a:ext cx="8207375" cy="0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4712400"/>
            <a:ext cx="2248908" cy="9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082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313" y="265113"/>
            <a:ext cx="8207375" cy="9964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4"/>
          </p:nvPr>
        </p:nvSpPr>
        <p:spPr>
          <a:xfrm>
            <a:off x="468314" y="1261611"/>
            <a:ext cx="8207374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6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AAA966-23C0-4543-B02A-3BC2DCE1A7C4}" type="datetime1">
              <a:rPr lang="en-US" smtClean="0"/>
              <a:t>8/24/23</a:t>
            </a:fld>
            <a:endParaRPr lang="fi-FI"/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CS-E4640 Big Data Platforms, @CSAalto</a:t>
            </a:r>
            <a:endParaRPr lang="fi-FI"/>
          </a:p>
        </p:txBody>
      </p:sp>
      <p:sp>
        <p:nvSpPr>
          <p:cNvPr id="8" name="Slide Number Placehold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FD4B7-1CC6-864B-A72A-C978B70BBA9B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cxnSp>
        <p:nvCxnSpPr>
          <p:cNvPr id="12" name="Straight Connector 4"/>
          <p:cNvCxnSpPr/>
          <p:nvPr userDrawn="1"/>
        </p:nvCxnSpPr>
        <p:spPr>
          <a:xfrm>
            <a:off x="468313" y="4873007"/>
            <a:ext cx="8207375" cy="0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4712400"/>
            <a:ext cx="2248908" cy="9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08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313" y="265113"/>
            <a:ext cx="8207375" cy="9964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4"/>
          </p:nvPr>
        </p:nvSpPr>
        <p:spPr>
          <a:xfrm>
            <a:off x="468314" y="1261611"/>
            <a:ext cx="8207374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6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B3A348-3745-46E7-9734-195CDC99C451}" type="datetime1">
              <a:rPr lang="en-US" smtClean="0"/>
              <a:t>8/24/23</a:t>
            </a:fld>
            <a:endParaRPr lang="fi-FI"/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CS-E4640 Big Data Platforms, @CSAalto</a:t>
            </a:r>
            <a:endParaRPr lang="fi-FI"/>
          </a:p>
        </p:txBody>
      </p:sp>
      <p:sp>
        <p:nvSpPr>
          <p:cNvPr id="8" name="Slide Number Placehold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FD4B7-1CC6-864B-A72A-C978B70BBA9B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cxnSp>
        <p:nvCxnSpPr>
          <p:cNvPr id="12" name="Straight Connector 4"/>
          <p:cNvCxnSpPr/>
          <p:nvPr userDrawn="1"/>
        </p:nvCxnSpPr>
        <p:spPr>
          <a:xfrm>
            <a:off x="468313" y="4873007"/>
            <a:ext cx="8207375" cy="0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4712400"/>
            <a:ext cx="2248908" cy="9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08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BG image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68313" y="1417636"/>
            <a:ext cx="8207375" cy="295203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495420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0"/>
            <a:ext cx="1763713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2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468312" y="1418400"/>
            <a:ext cx="8208000" cy="2952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388448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0"/>
            <a:ext cx="1763713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77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468312" y="1993404"/>
            <a:ext cx="8208000" cy="122413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4000" b="1" spc="-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0"/>
            <a:ext cx="1763713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7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468313" y="1657740"/>
            <a:ext cx="3319477" cy="269408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6000" b="1" spc="-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468313" y="4531740"/>
            <a:ext cx="3319477" cy="486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49262" y="150000"/>
            <a:ext cx="4629692" cy="54150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noProof="0"/>
              <a:t>Click icon to add picture</a:t>
            </a:r>
            <a:endParaRPr lang="fi-FI" noProof="0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0"/>
            <a:ext cx="1763713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45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468313" y="1593555"/>
            <a:ext cx="8207375" cy="219666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4"/>
          <p:cNvCxnSpPr/>
          <p:nvPr userDrawn="1"/>
        </p:nvCxnSpPr>
        <p:spPr>
          <a:xfrm>
            <a:off x="468313" y="4873625"/>
            <a:ext cx="8207375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4712400"/>
            <a:ext cx="2248911" cy="9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7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313" y="265113"/>
            <a:ext cx="8207375" cy="9964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4"/>
          </p:nvPr>
        </p:nvSpPr>
        <p:spPr>
          <a:xfrm>
            <a:off x="468314" y="1261611"/>
            <a:ext cx="8207374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6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A94516-9B97-4DDB-9418-13D3C2BA0863}" type="datetime1">
              <a:rPr lang="en-US" smtClean="0"/>
              <a:t>8/24/23</a:t>
            </a:fld>
            <a:endParaRPr lang="fi-FI"/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 dirty="0"/>
          </a:p>
        </p:txBody>
      </p:sp>
      <p:sp>
        <p:nvSpPr>
          <p:cNvPr id="8" name="Slide Number Placehold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FD4B7-1CC6-864B-A72A-C978B70BBA9B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cxnSp>
        <p:nvCxnSpPr>
          <p:cNvPr id="12" name="Straight Connector 4"/>
          <p:cNvCxnSpPr/>
          <p:nvPr userDrawn="1"/>
        </p:nvCxnSpPr>
        <p:spPr>
          <a:xfrm>
            <a:off x="468313" y="4873007"/>
            <a:ext cx="8207375" cy="0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4712400"/>
            <a:ext cx="2248908" cy="9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08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419C9A-C61B-41E2-A55A-B7BA2C7366A5}" type="datetime1">
              <a:rPr lang="en-US" smtClean="0"/>
              <a:t>8/24/23</a:t>
            </a:fld>
            <a:endParaRPr lang="fi-FI"/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CS-E4640 Big Data Platforms, @CSAalto</a:t>
            </a:r>
            <a:endParaRPr lang="fi-FI"/>
          </a:p>
        </p:txBody>
      </p:sp>
      <p:sp>
        <p:nvSpPr>
          <p:cNvPr id="8" name="Slide Number Placehold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FD4B7-1CC6-864B-A72A-C978B70BBA9B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cxnSp>
        <p:nvCxnSpPr>
          <p:cNvPr id="12" name="Straight Connector 4"/>
          <p:cNvCxnSpPr/>
          <p:nvPr userDrawn="1"/>
        </p:nvCxnSpPr>
        <p:spPr>
          <a:xfrm>
            <a:off x="468313" y="4873007"/>
            <a:ext cx="8207375" cy="0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4712400"/>
            <a:ext cx="2248908" cy="9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242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463308" y="265113"/>
            <a:ext cx="8212380" cy="9964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3308" y="1261611"/>
            <a:ext cx="3988079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40" name="Content Placeholder 10"/>
          <p:cNvSpPr>
            <a:spLocks noGrp="1"/>
          </p:cNvSpPr>
          <p:nvPr>
            <p:ph sz="quarter" idx="18"/>
          </p:nvPr>
        </p:nvSpPr>
        <p:spPr>
          <a:xfrm>
            <a:off x="4687609" y="1261611"/>
            <a:ext cx="3988079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7" name="Date Placeholder 10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03E220-2DFF-462B-AA40-6963E41F382F}" type="datetime1">
              <a:rPr lang="en-US" smtClean="0"/>
              <a:t>8/24/23</a:t>
            </a:fld>
            <a:endParaRPr lang="fi-FI"/>
          </a:p>
        </p:txBody>
      </p:sp>
      <p:sp>
        <p:nvSpPr>
          <p:cNvPr id="8" name="Footer Placeholder 11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CS-E4640 Big Data Platforms, @CSAalto</a:t>
            </a:r>
            <a:endParaRPr lang="fi-FI"/>
          </a:p>
        </p:txBody>
      </p:sp>
      <p:sp>
        <p:nvSpPr>
          <p:cNvPr id="9" name="Slide Number Placeholder 1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79A8AE-7274-0C4A-AB42-92022833E6E2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cxnSp>
        <p:nvCxnSpPr>
          <p:cNvPr id="13" name="Straight Connector 4"/>
          <p:cNvCxnSpPr/>
          <p:nvPr userDrawn="1"/>
        </p:nvCxnSpPr>
        <p:spPr>
          <a:xfrm>
            <a:off x="468313" y="4873007"/>
            <a:ext cx="8207375" cy="0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4712400"/>
            <a:ext cx="2248908" cy="9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82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056956" y="5017740"/>
            <a:ext cx="3619500" cy="132292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CS-E4640 Big Data Platforms, @CSAalto</a:t>
            </a:r>
            <a:endParaRPr lang="fi-FI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5056956" y="5150032"/>
            <a:ext cx="3619500" cy="154782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EFABDBD-C308-45C6-BA80-2C1F70CDBACE}" type="datetime1">
              <a:rPr lang="en-US" smtClean="0"/>
              <a:t>8/24/23</a:t>
            </a:fld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5056956" y="5304814"/>
            <a:ext cx="3619500" cy="134938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05BCDE0-955E-2A43-932A-046BF80DB991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47" r:id="rId1"/>
    <p:sldLayoutId id="2147484751" r:id="rId2"/>
    <p:sldLayoutId id="2147484753" r:id="rId3"/>
    <p:sldLayoutId id="2147484768" r:id="rId4"/>
    <p:sldLayoutId id="2147484756" r:id="rId5"/>
    <p:sldLayoutId id="2147484759" r:id="rId6"/>
    <p:sldLayoutId id="2147484762" r:id="rId7"/>
    <p:sldLayoutId id="2147484767" r:id="rId8"/>
    <p:sldLayoutId id="2147484765" r:id="rId9"/>
    <p:sldLayoutId id="2147484769" r:id="rId10"/>
    <p:sldLayoutId id="2147484770" r:id="rId11"/>
    <p:sldLayoutId id="2147484777" r:id="rId12"/>
    <p:sldLayoutId id="2147484778" r:id="rId13"/>
  </p:sldLayoutIdLst>
  <p:hf hd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MS PGothic" pitchFamily="34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056956" y="5017740"/>
            <a:ext cx="3619500" cy="132292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CS-E4640 Big Data Platforms, @CSAalto</a:t>
            </a:r>
            <a:endParaRPr lang="fi-FI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5056956" y="5150032"/>
            <a:ext cx="3619500" cy="154782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E6EB0D1-7F1A-42AD-B212-076E82F7F2A9}" type="datetime1">
              <a:rPr lang="en-US" smtClean="0"/>
              <a:t>8/24/23</a:t>
            </a:fld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5056956" y="5304814"/>
            <a:ext cx="3619500" cy="134938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05BCDE0-955E-2A43-932A-046BF80DB991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72" r:id="rId1"/>
  </p:sldLayoutIdLst>
  <p:hf hd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MS PGothic" pitchFamily="34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056956" y="5017740"/>
            <a:ext cx="3619500" cy="132292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CS-E4640 Big Data Platforms, @CSAalto</a:t>
            </a:r>
            <a:endParaRPr lang="fi-FI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5056956" y="5150032"/>
            <a:ext cx="3619500" cy="154782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EA10C62-98A4-490F-AED8-C6BC545836D7}" type="datetime1">
              <a:rPr lang="en-US" smtClean="0"/>
              <a:t>8/24/23</a:t>
            </a:fld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5056956" y="5304814"/>
            <a:ext cx="3619500" cy="134938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05BCDE0-955E-2A43-932A-046BF80DB991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74" r:id="rId1"/>
  </p:sldLayoutIdLst>
  <p:hf hd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MS PGothic" pitchFamily="34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056956" y="5017740"/>
            <a:ext cx="3619500" cy="132292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CS-E4640 Big Data Platforms, @CSAalto</a:t>
            </a:r>
            <a:endParaRPr lang="fi-FI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5056956" y="5150032"/>
            <a:ext cx="3619500" cy="154782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ABDD2A1-315A-43A2-8A82-89A67F0B35A4}" type="datetime1">
              <a:rPr lang="en-US" smtClean="0"/>
              <a:t>8/24/23</a:t>
            </a:fld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5056956" y="5304814"/>
            <a:ext cx="3619500" cy="134938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05BCDE0-955E-2A43-932A-046BF80DB991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76" r:id="rId1"/>
  </p:sldLayoutIdLst>
  <p:hf hd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MS PGothic" pitchFamily="34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SINTEF-9012/SINDIT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18" Type="http://schemas.openxmlformats.org/officeDocument/2006/relationships/image" Target="../media/image32.sv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0.svg"/><Relationship Id="rId20" Type="http://schemas.openxmlformats.org/officeDocument/2006/relationships/image" Target="../media/image3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24" Type="http://schemas.openxmlformats.org/officeDocument/2006/relationships/image" Target="../media/image38.sv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10" Type="http://schemas.openxmlformats.org/officeDocument/2006/relationships/image" Target="../media/image24.svg"/><Relationship Id="rId19" Type="http://schemas.openxmlformats.org/officeDocument/2006/relationships/image" Target="../media/image33.pn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Relationship Id="rId22" Type="http://schemas.openxmlformats.org/officeDocument/2006/relationships/image" Target="../media/image3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i-FI" sz="4400" dirty="0" err="1">
                <a:latin typeface="Georgia" panose="02040502050405020303" pitchFamily="18" charset="0"/>
                <a:ea typeface="ＭＳ Ｐゴシック"/>
              </a:rPr>
              <a:t>Explainable</a:t>
            </a:r>
            <a:r>
              <a:rPr lang="fi-FI" sz="4400" dirty="0">
                <a:latin typeface="Georgia" panose="02040502050405020303" pitchFamily="18" charset="0"/>
                <a:ea typeface="ＭＳ Ｐゴシック"/>
              </a:rPr>
              <a:t> </a:t>
            </a:r>
            <a:r>
              <a:rPr lang="fi-FI" sz="4400" dirty="0" err="1">
                <a:latin typeface="Georgia" panose="02040502050405020303" pitchFamily="18" charset="0"/>
                <a:ea typeface="ＭＳ Ｐゴシック"/>
              </a:rPr>
              <a:t>Model</a:t>
            </a:r>
            <a:r>
              <a:rPr lang="fi-FI" sz="4400" dirty="0">
                <a:latin typeface="Georgia" panose="02040502050405020303" pitchFamily="18" charset="0"/>
                <a:ea typeface="ＭＳ Ｐゴシック"/>
              </a:rPr>
              <a:t> </a:t>
            </a:r>
            <a:br>
              <a:rPr lang="fi-FI" sz="4400" dirty="0">
                <a:latin typeface="Georgia" panose="02040502050405020303" pitchFamily="18" charset="0"/>
                <a:ea typeface="ＭＳ Ｐゴシック"/>
              </a:rPr>
            </a:br>
            <a:r>
              <a:rPr lang="fi-FI" sz="4400" dirty="0">
                <a:latin typeface="Georgia" panose="02040502050405020303" pitchFamily="18" charset="0"/>
                <a:ea typeface="ＭＳ Ｐゴシック"/>
              </a:rPr>
              <a:t>for  </a:t>
            </a:r>
            <a:r>
              <a:rPr lang="fi-FI" sz="4400" dirty="0" err="1">
                <a:latin typeface="Georgia" panose="02040502050405020303" pitchFamily="18" charset="0"/>
                <a:ea typeface="ＭＳ Ｐゴシック"/>
              </a:rPr>
              <a:t>Orchestrating</a:t>
            </a:r>
            <a:r>
              <a:rPr lang="fi-FI" sz="4400" dirty="0">
                <a:latin typeface="Georgia" panose="02040502050405020303" pitchFamily="18" charset="0"/>
                <a:ea typeface="ＭＳ Ｐゴシック"/>
              </a:rPr>
              <a:t> </a:t>
            </a:r>
            <a:br>
              <a:rPr lang="fi-FI" sz="4400" dirty="0">
                <a:latin typeface="Georgia" panose="02040502050405020303" pitchFamily="18" charset="0"/>
                <a:ea typeface="ＭＳ Ｐゴシック"/>
              </a:rPr>
            </a:br>
            <a:r>
              <a:rPr lang="fi-FI" sz="4400" dirty="0">
                <a:latin typeface="Georgia" panose="02040502050405020303" pitchFamily="18" charset="0"/>
                <a:ea typeface="ＭＳ Ｐゴシック"/>
              </a:rPr>
              <a:t>ML-</a:t>
            </a:r>
            <a:r>
              <a:rPr lang="fi-FI" sz="4400" dirty="0" err="1">
                <a:latin typeface="Georgia" panose="02040502050405020303" pitchFamily="18" charset="0"/>
                <a:ea typeface="ＭＳ Ｐゴシック"/>
              </a:rPr>
              <a:t>based</a:t>
            </a:r>
            <a:r>
              <a:rPr lang="fi-FI" sz="4400" dirty="0">
                <a:latin typeface="Georgia" panose="02040502050405020303" pitchFamily="18" charset="0"/>
                <a:ea typeface="ＭＳ Ｐゴシック"/>
              </a:rPr>
              <a:t> Security Services </a:t>
            </a:r>
            <a:br>
              <a:rPr lang="fi-FI" sz="4400" dirty="0">
                <a:latin typeface="Georgia" panose="02040502050405020303" pitchFamily="18" charset="0"/>
                <a:ea typeface="ＭＳ Ｐゴシック"/>
              </a:rPr>
            </a:br>
            <a:r>
              <a:rPr lang="fi-FI" sz="4400" dirty="0">
                <a:latin typeface="Georgia" panose="02040502050405020303" pitchFamily="18" charset="0"/>
                <a:ea typeface="ＭＳ Ｐゴシック"/>
              </a:rPr>
              <a:t>in Digital </a:t>
            </a:r>
            <a:r>
              <a:rPr lang="fi-FI" sz="4400" dirty="0" err="1">
                <a:latin typeface="Georgia" panose="02040502050405020303" pitchFamily="18" charset="0"/>
                <a:ea typeface="ＭＳ Ｐゴシック"/>
              </a:rPr>
              <a:t>Twin</a:t>
            </a:r>
            <a:endParaRPr lang="fi-FI" dirty="0">
              <a:latin typeface="Georgia" panose="02040502050405020303" pitchFamily="18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448E007-B0A3-6741-A0CE-D5E6C631250A}"/>
              </a:ext>
            </a:extLst>
          </p:cNvPr>
          <p:cNvSpPr txBox="1">
            <a:spLocks/>
          </p:cNvSpPr>
          <p:nvPr/>
        </p:nvSpPr>
        <p:spPr>
          <a:xfrm>
            <a:off x="620714" y="4582148"/>
            <a:ext cx="6183534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 defTabSz="457200" rtl="0" eaLnBrk="1" fontAlgn="base" hangingPunct="1"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600" i="1" kern="1200">
                <a:solidFill>
                  <a:schemeClr val="bg1"/>
                </a:solidFill>
                <a:latin typeface="Georgia"/>
                <a:ea typeface="ＭＳ Ｐゴシック" charset="0"/>
                <a:cs typeface="Georgia"/>
              </a:defRPr>
            </a:lvl1pPr>
            <a:lvl2pPr marL="4572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9144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3716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ヒラギノ角ゴ Pro W3" charset="-128"/>
                <a:cs typeface="ヒラギノ角ゴ Pro W3" charset="0"/>
              </a:defRPr>
            </a:lvl4pPr>
            <a:lvl5pPr marL="18288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MS PGothic" pitchFamily="34" charset="-128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dirty="0"/>
              <a:t>Minh Tri </a:t>
            </a:r>
            <a:r>
              <a:rPr lang="fi-FI" dirty="0" err="1"/>
              <a:t>Nguyen</a:t>
            </a:r>
            <a:endParaRPr lang="fi-FI" dirty="0"/>
          </a:p>
          <a:p>
            <a:r>
              <a:rPr lang="fi-FI" dirty="0" err="1"/>
              <a:t>PhD</a:t>
            </a:r>
            <a:r>
              <a:rPr lang="fi-FI" dirty="0"/>
              <a:t> </a:t>
            </a:r>
            <a:r>
              <a:rPr lang="fi-FI" dirty="0" err="1"/>
              <a:t>student</a:t>
            </a:r>
            <a:r>
              <a:rPr lang="fi-FI" dirty="0"/>
              <a:t> at Department of Computer Science, Aalto </a:t>
            </a:r>
            <a:r>
              <a:rPr lang="fi-FI" dirty="0" err="1"/>
              <a:t>University</a:t>
            </a:r>
            <a:endParaRPr lang="fi-FI" dirty="0"/>
          </a:p>
          <a:p>
            <a:endParaRPr lang="fi-FI" dirty="0"/>
          </a:p>
          <a:p>
            <a:endParaRPr lang="fi-FI" dirty="0"/>
          </a:p>
        </p:txBody>
      </p:sp>
      <p:pic>
        <p:nvPicPr>
          <p:cNvPr id="4" name="Picture 3" descr="A logo with blue text&#10;&#10;Description automatically generated">
            <a:extLst>
              <a:ext uri="{FF2B5EF4-FFF2-40B4-BE49-F238E27FC236}">
                <a16:creationId xmlns:a16="http://schemas.microsoft.com/office/drawing/2014/main" id="{8C28F906-AC20-8A48-B51B-EEC9725C83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926" b="33792"/>
          <a:stretch/>
        </p:blipFill>
        <p:spPr>
          <a:xfrm>
            <a:off x="6804248" y="481236"/>
            <a:ext cx="1953501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55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0B3023-EB8F-8F4C-8769-E096B9B25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129" y="553244"/>
            <a:ext cx="5007010" cy="424507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6C3EA07-F7CA-40AB-8D0A-FD1120628B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313" y="265113"/>
            <a:ext cx="8207375" cy="720179"/>
          </a:xfrm>
        </p:spPr>
        <p:txBody>
          <a:bodyPr/>
          <a:lstStyle/>
          <a:p>
            <a:r>
              <a:rPr lang="en-US" dirty="0">
                <a:latin typeface="Georgia" panose="02040502050405020303" pitchFamily="18" charset="0"/>
                <a:ea typeface="ＭＳ Ｐゴシック"/>
              </a:rPr>
              <a:t>Application Scenario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3C3E73-B9A5-413B-B003-7B63281E0B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3C4C6E3F-5E3C-4FBD-BF9E-3C26CFB1E59A}" type="datetime1">
              <a:rPr lang="en-US" smtClean="0"/>
              <a:t>8/24/23</a:t>
            </a:fld>
            <a:endParaRPr lang="fi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83F1-8274-4F18-B6C5-CDB369C14C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10</a:t>
            </a:fld>
            <a:endParaRPr lang="fi-FI"/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B76D0FD3-785A-8A47-A1D2-41C4B33CE3E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0727" y="1055122"/>
            <a:ext cx="4111273" cy="1370330"/>
          </a:xfrm>
        </p:spPr>
        <p:txBody>
          <a:bodyPr vert="horz" lIns="0" tIns="0" rIns="0" bIns="0" anchor="t"/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1600" b="0" dirty="0">
                <a:latin typeface="Georgia" panose="02040502050405020303" pitchFamily="18" charset="0"/>
              </a:rPr>
              <a:t>Monitoring Toy Factory with SINDIT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1600" b="0" dirty="0">
                <a:latin typeface="Georgia" panose="02040502050405020303" pitchFamily="18" charset="0"/>
              </a:rPr>
              <a:t>Simulating data transferring among components within an SDN networks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1600" b="0" dirty="0">
                <a:latin typeface="Georgia" panose="02040502050405020303" pitchFamily="18" charset="0"/>
              </a:rPr>
              <a:t>Simulating DDoS attacks and data tampering 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sz="1600" b="0" dirty="0">
              <a:latin typeface="Georgia" panose="02040502050405020303" pitchFamily="18" charset="0"/>
            </a:endParaRP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146C9E9C-8243-9C4B-AD59-0AF151357E9D}"/>
              </a:ext>
            </a:extLst>
          </p:cNvPr>
          <p:cNvSpPr txBox="1">
            <a:spLocks/>
          </p:cNvSpPr>
          <p:nvPr/>
        </p:nvSpPr>
        <p:spPr>
          <a:xfrm>
            <a:off x="468314" y="2457100"/>
            <a:ext cx="3227816" cy="1480520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100" b="1" kern="1200">
                <a:solidFill>
                  <a:schemeClr val="tx1"/>
                </a:solidFill>
                <a:latin typeface="+mj-lt"/>
                <a:ea typeface="ＭＳ Ｐゴシック" charset="0"/>
                <a:cs typeface="MS PGothic" pitchFamily="34" charset="-128"/>
              </a:defRPr>
            </a:lvl1pPr>
            <a:lvl2pPr marL="237600" indent="-212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Georgia"/>
                <a:ea typeface="MS PGothic" pitchFamily="34" charset="-128"/>
                <a:cs typeface="MS PGothic" charset="0"/>
              </a:defRPr>
            </a:lvl2pPr>
            <a:lvl3pPr marL="460800" indent="-230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Lucida Grande"/>
              <a:buChar char="-"/>
              <a:defRPr sz="1600" i="1" kern="1200">
                <a:solidFill>
                  <a:schemeClr val="tx1"/>
                </a:solidFill>
                <a:latin typeface="Georgia"/>
                <a:ea typeface="ヒラギノ角ゴ Pro W3" charset="-128"/>
                <a:cs typeface="Georgia"/>
              </a:defRPr>
            </a:lvl3pPr>
            <a:lvl4pPr marL="792000" indent="-194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Georgia"/>
                <a:ea typeface="ヒラギノ角ゴ Pro W3" charset="-128"/>
                <a:cs typeface="ヒラギノ角ゴ Pro W3" charset="0"/>
              </a:defRPr>
            </a:lvl4pPr>
            <a:lvl5pPr marL="1087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Courier New"/>
              <a:buChar char="o"/>
              <a:defRPr sz="130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MS PGothic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§"/>
            </a:pPr>
            <a:r>
              <a:rPr lang="en-US" sz="1600" b="0" dirty="0">
                <a:latin typeface="Georgia" panose="02040502050405020303" pitchFamily="18" charset="0"/>
              </a:rPr>
              <a:t>Deploying 2 ML-based Security services for detecting attacks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1600" b="0" dirty="0">
                <a:latin typeface="Georgia" panose="02040502050405020303" pitchFamily="18" charset="0"/>
              </a:rPr>
              <a:t>Reasoning security plan and attacked locations (affected components)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1600" b="0" dirty="0">
                <a:latin typeface="Georgia" panose="02040502050405020303" pitchFamily="18" charset="0"/>
              </a:rPr>
              <a:t>Automating network Firewall configuration to prevent the attacks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sz="1600" b="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777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olded Corner 49">
            <a:extLst>
              <a:ext uri="{FF2B5EF4-FFF2-40B4-BE49-F238E27FC236}">
                <a16:creationId xmlns:a16="http://schemas.microsoft.com/office/drawing/2014/main" id="{71219A1A-0E18-5B43-8372-4C6FA2C9988D}"/>
              </a:ext>
            </a:extLst>
          </p:cNvPr>
          <p:cNvSpPr/>
          <p:nvPr/>
        </p:nvSpPr>
        <p:spPr>
          <a:xfrm>
            <a:off x="1040769" y="4009628"/>
            <a:ext cx="74847" cy="93301"/>
          </a:xfrm>
          <a:prstGeom prst="foldedCorner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6C3EA07-F7CA-40AB-8D0A-FD1120628B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313" y="265113"/>
            <a:ext cx="8207375" cy="720179"/>
          </a:xfrm>
        </p:spPr>
        <p:txBody>
          <a:bodyPr/>
          <a:lstStyle/>
          <a:p>
            <a:r>
              <a:rPr lang="en-US" dirty="0">
                <a:latin typeface="Georgia" panose="02040502050405020303" pitchFamily="18" charset="0"/>
                <a:ea typeface="ＭＳ Ｐゴシック"/>
              </a:rPr>
              <a:t>Application Scenario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3C3E73-B9A5-413B-B003-7B63281E0B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3C4C6E3F-5E3C-4FBD-BF9E-3C26CFB1E59A}" type="datetime1">
              <a:rPr lang="en-US" smtClean="0"/>
              <a:t>8/25/23</a:t>
            </a:fld>
            <a:endParaRPr lang="fi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83F1-8274-4F18-B6C5-CDB369C14C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11</a:t>
            </a:fld>
            <a:endParaRPr lang="fi-FI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C6D15D-FE7D-E344-8A1C-2B00E5ADAF36}"/>
              </a:ext>
            </a:extLst>
          </p:cNvPr>
          <p:cNvSpPr/>
          <p:nvPr/>
        </p:nvSpPr>
        <p:spPr>
          <a:xfrm>
            <a:off x="708067" y="4225751"/>
            <a:ext cx="720080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MPO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DC0B64F-60C1-6645-A958-9B16B875A23F}"/>
              </a:ext>
            </a:extLst>
          </p:cNvPr>
          <p:cNvSpPr/>
          <p:nvPr/>
        </p:nvSpPr>
        <p:spPr>
          <a:xfrm>
            <a:off x="2084734" y="4225751"/>
            <a:ext cx="720080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SLD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A655975-3C60-4646-AE7D-006FBBE381EE}"/>
              </a:ext>
            </a:extLst>
          </p:cNvPr>
          <p:cNvSpPr/>
          <p:nvPr/>
        </p:nvSpPr>
        <p:spPr>
          <a:xfrm>
            <a:off x="3461401" y="4225751"/>
            <a:ext cx="720080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DPS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BF6D7A7-3EA1-374D-BA48-CA2325E0DFCF}"/>
              </a:ext>
            </a:extLst>
          </p:cNvPr>
          <p:cNvSpPr/>
          <p:nvPr/>
        </p:nvSpPr>
        <p:spPr>
          <a:xfrm>
            <a:off x="4888850" y="4226903"/>
            <a:ext cx="720080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SSC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114E49D-1867-2B4D-964E-71A535EC87D2}"/>
              </a:ext>
            </a:extLst>
          </p:cNvPr>
          <p:cNvSpPr/>
          <p:nvPr/>
        </p:nvSpPr>
        <p:spPr>
          <a:xfrm>
            <a:off x="6355772" y="4225751"/>
            <a:ext cx="720080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VGR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FFF9D5D-9FDA-4340-885C-35C0CD66B143}"/>
              </a:ext>
            </a:extLst>
          </p:cNvPr>
          <p:cNvSpPr/>
          <p:nvPr/>
        </p:nvSpPr>
        <p:spPr>
          <a:xfrm>
            <a:off x="7740352" y="4225751"/>
            <a:ext cx="720080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HBW</a:t>
            </a:r>
          </a:p>
        </p:txBody>
      </p:sp>
      <p:pic>
        <p:nvPicPr>
          <p:cNvPr id="21" name="Picture 20" descr="A grey road with white arrows&#10;&#10;Description automatically generated">
            <a:extLst>
              <a:ext uri="{FF2B5EF4-FFF2-40B4-BE49-F238E27FC236}">
                <a16:creationId xmlns:a16="http://schemas.microsoft.com/office/drawing/2014/main" id="{90496B5C-846F-9842-B2A7-D0B476F25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585" y="3373631"/>
            <a:ext cx="563683" cy="2710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FD56BE5-6500-1645-BF85-2FECEE3FCEA2}"/>
              </a:ext>
            </a:extLst>
          </p:cNvPr>
          <p:cNvSpPr txBox="1"/>
          <p:nvPr/>
        </p:nvSpPr>
        <p:spPr>
          <a:xfrm>
            <a:off x="4713780" y="3079950"/>
            <a:ext cx="63799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FI" sz="1100" dirty="0">
                <a:latin typeface="Georgia" panose="02040502050405020303" pitchFamily="18" charset="0"/>
              </a:rPr>
              <a:t>SDN </a:t>
            </a:r>
          </a:p>
          <a:p>
            <a:pPr algn="ctr"/>
            <a:r>
              <a:rPr lang="en-FI" sz="1100" dirty="0">
                <a:latin typeface="Georgia" panose="02040502050405020303" pitchFamily="18" charset="0"/>
              </a:rPr>
              <a:t>Controller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EAC39E-33C9-FE46-BE6C-8AC6F0E32595}"/>
              </a:ext>
            </a:extLst>
          </p:cNvPr>
          <p:cNvCxnSpPr>
            <a:cxnSpLocks/>
          </p:cNvCxnSpPr>
          <p:nvPr/>
        </p:nvCxnSpPr>
        <p:spPr>
          <a:xfrm flipV="1">
            <a:off x="1130110" y="3680297"/>
            <a:ext cx="913552" cy="474198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7CE657-C54B-344D-A605-580816605FCA}"/>
              </a:ext>
            </a:extLst>
          </p:cNvPr>
          <p:cNvCxnSpPr>
            <a:cxnSpLocks/>
          </p:cNvCxnSpPr>
          <p:nvPr/>
        </p:nvCxnSpPr>
        <p:spPr>
          <a:xfrm flipV="1">
            <a:off x="2339752" y="3715926"/>
            <a:ext cx="0" cy="438569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DCA6E87-82FF-DF48-B7DD-B79891103321}"/>
              </a:ext>
            </a:extLst>
          </p:cNvPr>
          <p:cNvCxnSpPr>
            <a:cxnSpLocks/>
          </p:cNvCxnSpPr>
          <p:nvPr/>
        </p:nvCxnSpPr>
        <p:spPr>
          <a:xfrm flipH="1" flipV="1">
            <a:off x="2492152" y="3715926"/>
            <a:ext cx="969249" cy="509825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F3E1043-D51E-394D-965E-AB14DDDA9BEB}"/>
              </a:ext>
            </a:extLst>
          </p:cNvPr>
          <p:cNvCxnSpPr>
            <a:cxnSpLocks/>
          </p:cNvCxnSpPr>
          <p:nvPr/>
        </p:nvCxnSpPr>
        <p:spPr>
          <a:xfrm flipH="1" flipV="1">
            <a:off x="2631538" y="3698111"/>
            <a:ext cx="2214445" cy="527642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7A60A11-9259-6B46-A455-FF088BB87819}"/>
              </a:ext>
            </a:extLst>
          </p:cNvPr>
          <p:cNvCxnSpPr>
            <a:cxnSpLocks/>
          </p:cNvCxnSpPr>
          <p:nvPr/>
        </p:nvCxnSpPr>
        <p:spPr>
          <a:xfrm flipH="1" flipV="1">
            <a:off x="2648416" y="3653048"/>
            <a:ext cx="3690772" cy="572704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E2D668C-6FEE-814B-B4D2-C6E003CB20F5}"/>
              </a:ext>
            </a:extLst>
          </p:cNvPr>
          <p:cNvCxnSpPr>
            <a:cxnSpLocks/>
          </p:cNvCxnSpPr>
          <p:nvPr/>
        </p:nvCxnSpPr>
        <p:spPr>
          <a:xfrm flipH="1" flipV="1">
            <a:off x="2708162" y="3610344"/>
            <a:ext cx="5015606" cy="615406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A0EF73C-D5AB-9E4E-B2A3-844724608DB3}"/>
              </a:ext>
            </a:extLst>
          </p:cNvPr>
          <p:cNvCxnSpPr>
            <a:cxnSpLocks/>
          </p:cNvCxnSpPr>
          <p:nvPr/>
        </p:nvCxnSpPr>
        <p:spPr>
          <a:xfrm flipV="1">
            <a:off x="2339752" y="2898385"/>
            <a:ext cx="0" cy="368199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EECDEF0-0947-BA4C-A7AD-51C32726C6AD}"/>
              </a:ext>
            </a:extLst>
          </p:cNvPr>
          <p:cNvCxnSpPr>
            <a:cxnSpLocks/>
          </p:cNvCxnSpPr>
          <p:nvPr/>
        </p:nvCxnSpPr>
        <p:spPr>
          <a:xfrm flipV="1">
            <a:off x="6732240" y="2953216"/>
            <a:ext cx="0" cy="368199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FC3AB86-C92A-684A-969A-89DDF82DC5BD}"/>
              </a:ext>
            </a:extLst>
          </p:cNvPr>
          <p:cNvCxnSpPr>
            <a:cxnSpLocks/>
          </p:cNvCxnSpPr>
          <p:nvPr/>
        </p:nvCxnSpPr>
        <p:spPr>
          <a:xfrm flipV="1">
            <a:off x="5608930" y="3651188"/>
            <a:ext cx="882658" cy="552756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8B320CF-F5F3-BD4B-82F7-874C0751EE30}"/>
              </a:ext>
            </a:extLst>
          </p:cNvPr>
          <p:cNvCxnSpPr>
            <a:cxnSpLocks/>
          </p:cNvCxnSpPr>
          <p:nvPr/>
        </p:nvCxnSpPr>
        <p:spPr>
          <a:xfrm flipV="1">
            <a:off x="6732240" y="3696884"/>
            <a:ext cx="0" cy="507060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CD33E34-CA8E-B14F-882F-F321D1879A4C}"/>
              </a:ext>
            </a:extLst>
          </p:cNvPr>
          <p:cNvCxnSpPr>
            <a:cxnSpLocks/>
          </p:cNvCxnSpPr>
          <p:nvPr/>
        </p:nvCxnSpPr>
        <p:spPr>
          <a:xfrm flipH="1" flipV="1">
            <a:off x="7059268" y="3635496"/>
            <a:ext cx="763426" cy="519000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A4A7926E-7CA8-4849-8B3B-CFE19C3240C3}"/>
              </a:ext>
            </a:extLst>
          </p:cNvPr>
          <p:cNvSpPr/>
          <p:nvPr/>
        </p:nvSpPr>
        <p:spPr>
          <a:xfrm>
            <a:off x="1763688" y="746239"/>
            <a:ext cx="5820665" cy="1493352"/>
          </a:xfrm>
          <a:prstGeom prst="roundRect">
            <a:avLst>
              <a:gd name="adj" fmla="val 7892"/>
            </a:avLst>
          </a:prstGeom>
          <a:ln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I" sz="1400" dirty="0">
              <a:latin typeface="Georgia" panose="02040502050405020303" pitchFamily="18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D856636-257F-164F-A996-5E93F396A3FC}"/>
              </a:ext>
            </a:extLst>
          </p:cNvPr>
          <p:cNvSpPr txBox="1"/>
          <p:nvPr/>
        </p:nvSpPr>
        <p:spPr>
          <a:xfrm>
            <a:off x="3869533" y="869457"/>
            <a:ext cx="1286067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FI" sz="1100" dirty="0">
                <a:latin typeface="Georgia" panose="02040502050405020303" pitchFamily="18" charset="0"/>
              </a:rPr>
              <a:t>SINDIT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B5C917B8-9DEB-A941-987E-D7CC3BE448D2}"/>
              </a:ext>
            </a:extLst>
          </p:cNvPr>
          <p:cNvSpPr/>
          <p:nvPr/>
        </p:nvSpPr>
        <p:spPr>
          <a:xfrm>
            <a:off x="1979712" y="1777380"/>
            <a:ext cx="2016222" cy="318174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200" dirty="0">
                <a:latin typeface="Georgia" panose="02040502050405020303" pitchFamily="18" charset="0"/>
              </a:rPr>
              <a:t>Threat Detection Tools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29B4DE3-DC3E-E948-8919-6BBCC023C46A}"/>
              </a:ext>
            </a:extLst>
          </p:cNvPr>
          <p:cNvCxnSpPr>
            <a:cxnSpLocks/>
          </p:cNvCxnSpPr>
          <p:nvPr/>
        </p:nvCxnSpPr>
        <p:spPr>
          <a:xfrm flipV="1">
            <a:off x="2339752" y="2126155"/>
            <a:ext cx="0" cy="368199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C1E2C98-22CA-B542-81F3-6A7B5842828D}"/>
              </a:ext>
            </a:extLst>
          </p:cNvPr>
          <p:cNvCxnSpPr>
            <a:cxnSpLocks/>
          </p:cNvCxnSpPr>
          <p:nvPr/>
        </p:nvCxnSpPr>
        <p:spPr>
          <a:xfrm flipV="1">
            <a:off x="6740255" y="2126154"/>
            <a:ext cx="0" cy="368199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73E2E46-F75D-8D4E-BE57-30DAB3581506}"/>
              </a:ext>
            </a:extLst>
          </p:cNvPr>
          <p:cNvCxnSpPr>
            <a:cxnSpLocks/>
          </p:cNvCxnSpPr>
          <p:nvPr/>
        </p:nvCxnSpPr>
        <p:spPr>
          <a:xfrm flipH="1" flipV="1">
            <a:off x="2708162" y="3475407"/>
            <a:ext cx="1503798" cy="0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4A77EF5-F9E9-3B41-A23A-4B9344C35EBE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4716821" y="3475408"/>
            <a:ext cx="1778764" cy="0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Folded Corner 80">
            <a:extLst>
              <a:ext uri="{FF2B5EF4-FFF2-40B4-BE49-F238E27FC236}">
                <a16:creationId xmlns:a16="http://schemas.microsoft.com/office/drawing/2014/main" id="{71A742BA-3D7B-4C4D-9479-F8C2E57E5F09}"/>
              </a:ext>
            </a:extLst>
          </p:cNvPr>
          <p:cNvSpPr/>
          <p:nvPr/>
        </p:nvSpPr>
        <p:spPr>
          <a:xfrm>
            <a:off x="256989" y="3219934"/>
            <a:ext cx="845688" cy="474198"/>
          </a:xfrm>
          <a:prstGeom prst="foldedCorne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r>
              <a:rPr lang="en-GB" sz="1000" dirty="0">
                <a:latin typeface="Georgia" panose="02040502050405020303" pitchFamily="18" charset="0"/>
              </a:rPr>
              <a:t>S</a:t>
            </a:r>
            <a:r>
              <a:rPr lang="en-FI" sz="1000" dirty="0">
                <a:latin typeface="Georgia" panose="02040502050405020303" pitchFamily="18" charset="0"/>
              </a:rPr>
              <a:t>ensor data</a:t>
            </a:r>
          </a:p>
        </p:txBody>
      </p:sp>
      <p:sp>
        <p:nvSpPr>
          <p:cNvPr id="82" name="Folded Corner 81">
            <a:extLst>
              <a:ext uri="{FF2B5EF4-FFF2-40B4-BE49-F238E27FC236}">
                <a16:creationId xmlns:a16="http://schemas.microsoft.com/office/drawing/2014/main" id="{FE279D51-B4CC-5E45-A5EF-04084D3325A4}"/>
              </a:ext>
            </a:extLst>
          </p:cNvPr>
          <p:cNvSpPr/>
          <p:nvPr/>
        </p:nvSpPr>
        <p:spPr>
          <a:xfrm>
            <a:off x="1040769" y="4012261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83" name="Folded Corner 82">
            <a:extLst>
              <a:ext uri="{FF2B5EF4-FFF2-40B4-BE49-F238E27FC236}">
                <a16:creationId xmlns:a16="http://schemas.microsoft.com/office/drawing/2014/main" id="{5890CB99-9D97-D84B-8863-C87E9BA15C6B}"/>
              </a:ext>
            </a:extLst>
          </p:cNvPr>
          <p:cNvSpPr/>
          <p:nvPr/>
        </p:nvSpPr>
        <p:spPr>
          <a:xfrm>
            <a:off x="2196686" y="4066661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84" name="Folded Corner 83">
            <a:extLst>
              <a:ext uri="{FF2B5EF4-FFF2-40B4-BE49-F238E27FC236}">
                <a16:creationId xmlns:a16="http://schemas.microsoft.com/office/drawing/2014/main" id="{379D01A8-E089-2F46-BE6C-BA2B8C1116BB}"/>
              </a:ext>
            </a:extLst>
          </p:cNvPr>
          <p:cNvSpPr/>
          <p:nvPr/>
        </p:nvSpPr>
        <p:spPr>
          <a:xfrm>
            <a:off x="3456596" y="4084870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85" name="Folded Corner 84">
            <a:extLst>
              <a:ext uri="{FF2B5EF4-FFF2-40B4-BE49-F238E27FC236}">
                <a16:creationId xmlns:a16="http://schemas.microsoft.com/office/drawing/2014/main" id="{77C38665-2A18-164F-8CCE-5F7E87CCB729}"/>
              </a:ext>
            </a:extLst>
          </p:cNvPr>
          <p:cNvSpPr/>
          <p:nvPr/>
        </p:nvSpPr>
        <p:spPr>
          <a:xfrm>
            <a:off x="4832585" y="4097932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86" name="Folded Corner 85">
            <a:extLst>
              <a:ext uri="{FF2B5EF4-FFF2-40B4-BE49-F238E27FC236}">
                <a16:creationId xmlns:a16="http://schemas.microsoft.com/office/drawing/2014/main" id="{942232CB-593A-754B-9B30-B27EF9E54C0F}"/>
              </a:ext>
            </a:extLst>
          </p:cNvPr>
          <p:cNvSpPr/>
          <p:nvPr/>
        </p:nvSpPr>
        <p:spPr>
          <a:xfrm>
            <a:off x="5487451" y="4097931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87" name="Folded Corner 86">
            <a:extLst>
              <a:ext uri="{FF2B5EF4-FFF2-40B4-BE49-F238E27FC236}">
                <a16:creationId xmlns:a16="http://schemas.microsoft.com/office/drawing/2014/main" id="{2389C2D8-AFF7-6F4B-8970-FD3C0BDD57A0}"/>
              </a:ext>
            </a:extLst>
          </p:cNvPr>
          <p:cNvSpPr/>
          <p:nvPr/>
        </p:nvSpPr>
        <p:spPr>
          <a:xfrm>
            <a:off x="6303117" y="4102155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88" name="Folded Corner 87">
            <a:extLst>
              <a:ext uri="{FF2B5EF4-FFF2-40B4-BE49-F238E27FC236}">
                <a16:creationId xmlns:a16="http://schemas.microsoft.com/office/drawing/2014/main" id="{45C65C41-77E8-8D4E-8B85-5CD311633565}"/>
              </a:ext>
            </a:extLst>
          </p:cNvPr>
          <p:cNvSpPr/>
          <p:nvPr/>
        </p:nvSpPr>
        <p:spPr>
          <a:xfrm>
            <a:off x="6772305" y="4084870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89" name="Folded Corner 88">
            <a:extLst>
              <a:ext uri="{FF2B5EF4-FFF2-40B4-BE49-F238E27FC236}">
                <a16:creationId xmlns:a16="http://schemas.microsoft.com/office/drawing/2014/main" id="{82E06050-4FE0-5746-9D4A-BF526125836A}"/>
              </a:ext>
            </a:extLst>
          </p:cNvPr>
          <p:cNvSpPr/>
          <p:nvPr/>
        </p:nvSpPr>
        <p:spPr>
          <a:xfrm>
            <a:off x="7648921" y="4094032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90" name="Folded Corner 89">
            <a:extLst>
              <a:ext uri="{FF2B5EF4-FFF2-40B4-BE49-F238E27FC236}">
                <a16:creationId xmlns:a16="http://schemas.microsoft.com/office/drawing/2014/main" id="{2BC0865E-3845-544B-B67A-0214D8C3738F}"/>
              </a:ext>
            </a:extLst>
          </p:cNvPr>
          <p:cNvSpPr/>
          <p:nvPr/>
        </p:nvSpPr>
        <p:spPr>
          <a:xfrm>
            <a:off x="7822694" y="4000312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55" name="Folded Corner 54">
            <a:extLst>
              <a:ext uri="{FF2B5EF4-FFF2-40B4-BE49-F238E27FC236}">
                <a16:creationId xmlns:a16="http://schemas.microsoft.com/office/drawing/2014/main" id="{A1FAFB71-1052-3343-BF6B-3043695BC93D}"/>
              </a:ext>
            </a:extLst>
          </p:cNvPr>
          <p:cNvSpPr/>
          <p:nvPr/>
        </p:nvSpPr>
        <p:spPr>
          <a:xfrm>
            <a:off x="264716" y="3225837"/>
            <a:ext cx="845688" cy="474198"/>
          </a:xfrm>
          <a:prstGeom prst="foldedCorner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/>
            <a:r>
              <a:rPr lang="en-GB" sz="1000" dirty="0">
                <a:latin typeface="Georgia" panose="02040502050405020303" pitchFamily="18" charset="0"/>
              </a:rPr>
              <a:t>Tampered</a:t>
            </a:r>
          </a:p>
          <a:p>
            <a:pPr algn="ctr"/>
            <a:r>
              <a:rPr lang="en-GB" sz="1000" dirty="0">
                <a:latin typeface="Georgia" panose="02040502050405020303" pitchFamily="18" charset="0"/>
              </a:rPr>
              <a:t>S</a:t>
            </a:r>
            <a:r>
              <a:rPr lang="en-FI" sz="1000" dirty="0">
                <a:latin typeface="Georgia" panose="02040502050405020303" pitchFamily="18" charset="0"/>
              </a:rPr>
              <a:t>ensor data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0F1E014E-A030-C54F-9DEB-0D6956B579DD}"/>
              </a:ext>
            </a:extLst>
          </p:cNvPr>
          <p:cNvSpPr/>
          <p:nvPr/>
        </p:nvSpPr>
        <p:spPr>
          <a:xfrm>
            <a:off x="3845878" y="1218397"/>
            <a:ext cx="1286067" cy="414967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SOAR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614E58DB-8CE0-864A-9984-4D1A6ED27A13}"/>
              </a:ext>
            </a:extLst>
          </p:cNvPr>
          <p:cNvSpPr/>
          <p:nvPr/>
        </p:nvSpPr>
        <p:spPr>
          <a:xfrm>
            <a:off x="5723434" y="1014521"/>
            <a:ext cx="1716420" cy="414967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Knowledge Graph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B7B29548-5709-DF49-BCBF-6F9C3B54B6A5}"/>
              </a:ext>
            </a:extLst>
          </p:cNvPr>
          <p:cNvSpPr/>
          <p:nvPr/>
        </p:nvSpPr>
        <p:spPr>
          <a:xfrm>
            <a:off x="1897797" y="951511"/>
            <a:ext cx="1716420" cy="414967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CTI (Playbook)</a:t>
            </a:r>
          </a:p>
        </p:txBody>
      </p:sp>
      <p:sp>
        <p:nvSpPr>
          <p:cNvPr id="61" name="Folded Corner 60">
            <a:extLst>
              <a:ext uri="{FF2B5EF4-FFF2-40B4-BE49-F238E27FC236}">
                <a16:creationId xmlns:a16="http://schemas.microsoft.com/office/drawing/2014/main" id="{B34D2286-0239-5746-868A-C010C8B1A692}"/>
              </a:ext>
            </a:extLst>
          </p:cNvPr>
          <p:cNvSpPr/>
          <p:nvPr/>
        </p:nvSpPr>
        <p:spPr>
          <a:xfrm>
            <a:off x="453260" y="1406672"/>
            <a:ext cx="845688" cy="474198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r>
              <a:rPr lang="en-US" sz="1000" dirty="0">
                <a:latin typeface="Georgia" panose="02040502050405020303" pitchFamily="18" charset="0"/>
              </a:rPr>
              <a:t>Security Report</a:t>
            </a:r>
            <a:endParaRPr lang="en-GB" sz="1000" dirty="0">
              <a:latin typeface="Georgia" panose="02040502050405020303" pitchFamily="18" charset="0"/>
            </a:endParaRPr>
          </a:p>
        </p:txBody>
      </p:sp>
      <p:sp>
        <p:nvSpPr>
          <p:cNvPr id="62" name="Folded Corner 61">
            <a:extLst>
              <a:ext uri="{FF2B5EF4-FFF2-40B4-BE49-F238E27FC236}">
                <a16:creationId xmlns:a16="http://schemas.microsoft.com/office/drawing/2014/main" id="{B2843929-C7C3-014C-B2EE-173039B270F0}"/>
              </a:ext>
            </a:extLst>
          </p:cNvPr>
          <p:cNvSpPr/>
          <p:nvPr/>
        </p:nvSpPr>
        <p:spPr>
          <a:xfrm>
            <a:off x="2366575" y="1650093"/>
            <a:ext cx="79708" cy="74004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GB" sz="1000" dirty="0">
              <a:latin typeface="Georgia" panose="02040502050405020303" pitchFamily="18" charset="0"/>
            </a:endParaRPr>
          </a:p>
        </p:txBody>
      </p:sp>
      <p:sp>
        <p:nvSpPr>
          <p:cNvPr id="64" name="Folded Corner 63">
            <a:extLst>
              <a:ext uri="{FF2B5EF4-FFF2-40B4-BE49-F238E27FC236}">
                <a16:creationId xmlns:a16="http://schemas.microsoft.com/office/drawing/2014/main" id="{FAFFF439-6F44-FF4E-B7CA-982C70A890C5}"/>
              </a:ext>
            </a:extLst>
          </p:cNvPr>
          <p:cNvSpPr/>
          <p:nvPr/>
        </p:nvSpPr>
        <p:spPr>
          <a:xfrm>
            <a:off x="2351336" y="1643451"/>
            <a:ext cx="79708" cy="74004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GB" sz="1000" dirty="0">
              <a:latin typeface="Georgia" panose="02040502050405020303" pitchFamily="18" charset="0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F664F395-8357-FE44-AD15-0D6568D411C1}"/>
              </a:ext>
            </a:extLst>
          </p:cNvPr>
          <p:cNvSpPr/>
          <p:nvPr/>
        </p:nvSpPr>
        <p:spPr>
          <a:xfrm>
            <a:off x="4094859" y="1784522"/>
            <a:ext cx="1716420" cy="318174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200" dirty="0">
                <a:latin typeface="Georgia" panose="02040502050405020303" pitchFamily="18" charset="0"/>
              </a:rPr>
              <a:t>Configuration Tools</a:t>
            </a:r>
          </a:p>
        </p:txBody>
      </p:sp>
      <p:sp>
        <p:nvSpPr>
          <p:cNvPr id="67" name="Folded Corner 66">
            <a:extLst>
              <a:ext uri="{FF2B5EF4-FFF2-40B4-BE49-F238E27FC236}">
                <a16:creationId xmlns:a16="http://schemas.microsoft.com/office/drawing/2014/main" id="{DD273D4A-2FE8-2145-90AD-54E6CA0C4DA4}"/>
              </a:ext>
            </a:extLst>
          </p:cNvPr>
          <p:cNvSpPr/>
          <p:nvPr/>
        </p:nvSpPr>
        <p:spPr>
          <a:xfrm>
            <a:off x="5595343" y="1177132"/>
            <a:ext cx="79708" cy="74004"/>
          </a:xfrm>
          <a:prstGeom prst="foldedCorner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GB" sz="1000" dirty="0">
              <a:latin typeface="Georgia" panose="02040502050405020303" pitchFamily="18" charset="0"/>
            </a:endParaRPr>
          </a:p>
        </p:txBody>
      </p:sp>
      <p:sp>
        <p:nvSpPr>
          <p:cNvPr id="71" name="Folded Corner 70">
            <a:extLst>
              <a:ext uri="{FF2B5EF4-FFF2-40B4-BE49-F238E27FC236}">
                <a16:creationId xmlns:a16="http://schemas.microsoft.com/office/drawing/2014/main" id="{5A954556-5BFB-BE4E-95B9-A927EA13CD67}"/>
              </a:ext>
            </a:extLst>
          </p:cNvPr>
          <p:cNvSpPr/>
          <p:nvPr/>
        </p:nvSpPr>
        <p:spPr>
          <a:xfrm>
            <a:off x="4953069" y="1465567"/>
            <a:ext cx="79708" cy="74004"/>
          </a:xfrm>
          <a:prstGeom prst="foldedCorner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/>
            <a:endParaRPr lang="en-GB" sz="1000" dirty="0">
              <a:latin typeface="Georgia" panose="02040502050405020303" pitchFamily="18" charset="0"/>
            </a:endParaRPr>
          </a:p>
        </p:txBody>
      </p:sp>
      <p:sp>
        <p:nvSpPr>
          <p:cNvPr id="76" name="Folded Corner 75">
            <a:extLst>
              <a:ext uri="{FF2B5EF4-FFF2-40B4-BE49-F238E27FC236}">
                <a16:creationId xmlns:a16="http://schemas.microsoft.com/office/drawing/2014/main" id="{5E5A55B3-A51C-3247-8B42-DB2DC3972154}"/>
              </a:ext>
            </a:extLst>
          </p:cNvPr>
          <p:cNvSpPr/>
          <p:nvPr/>
        </p:nvSpPr>
        <p:spPr>
          <a:xfrm>
            <a:off x="5562298" y="275248"/>
            <a:ext cx="929290" cy="419713"/>
          </a:xfrm>
          <a:prstGeom prst="foldedCorner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/>
            <a:r>
              <a:rPr lang="en-GB" sz="1000" dirty="0">
                <a:latin typeface="Georgia" panose="02040502050405020303" pitchFamily="18" charset="0"/>
              </a:rPr>
              <a:t>Security Plan</a:t>
            </a:r>
          </a:p>
        </p:txBody>
      </p:sp>
      <p:sp>
        <p:nvSpPr>
          <p:cNvPr id="77" name="Folded Corner 76">
            <a:extLst>
              <a:ext uri="{FF2B5EF4-FFF2-40B4-BE49-F238E27FC236}">
                <a16:creationId xmlns:a16="http://schemas.microsoft.com/office/drawing/2014/main" id="{8E575C95-6E3D-FE43-8733-ADDA4B58CFC3}"/>
              </a:ext>
            </a:extLst>
          </p:cNvPr>
          <p:cNvSpPr/>
          <p:nvPr/>
        </p:nvSpPr>
        <p:spPr>
          <a:xfrm>
            <a:off x="5076056" y="2209428"/>
            <a:ext cx="79708" cy="74004"/>
          </a:xfrm>
          <a:prstGeom prst="foldedCorner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GB" sz="1000" dirty="0">
              <a:latin typeface="Georgia" panose="02040502050405020303" pitchFamily="18" charset="0"/>
            </a:endParaRPr>
          </a:p>
        </p:txBody>
      </p:sp>
      <p:sp>
        <p:nvSpPr>
          <p:cNvPr id="78" name="Folded Corner 77">
            <a:extLst>
              <a:ext uri="{FF2B5EF4-FFF2-40B4-BE49-F238E27FC236}">
                <a16:creationId xmlns:a16="http://schemas.microsoft.com/office/drawing/2014/main" id="{D5AA483C-D37C-464F-B2BD-2C0092E88D4D}"/>
              </a:ext>
            </a:extLst>
          </p:cNvPr>
          <p:cNvSpPr/>
          <p:nvPr/>
        </p:nvSpPr>
        <p:spPr>
          <a:xfrm>
            <a:off x="3642033" y="2457826"/>
            <a:ext cx="713938" cy="393055"/>
          </a:xfrm>
          <a:prstGeom prst="foldedCorner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r>
              <a:rPr lang="en-GB" sz="1000" dirty="0">
                <a:latin typeface="Georgia" panose="02040502050405020303" pitchFamily="18" charset="0"/>
              </a:rPr>
              <a:t>Firewall Config</a:t>
            </a:r>
          </a:p>
        </p:txBody>
      </p:sp>
      <p:pic>
        <p:nvPicPr>
          <p:cNvPr id="11" name="Picture 10" descr="A grey road with white arrows&#10;&#10;Description automatically generated">
            <a:extLst>
              <a:ext uri="{FF2B5EF4-FFF2-40B4-BE49-F238E27FC236}">
                <a16:creationId xmlns:a16="http://schemas.microsoft.com/office/drawing/2014/main" id="{596B5FA7-5C74-7743-9486-A1F8A986A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734" y="3373632"/>
            <a:ext cx="563683" cy="271037"/>
          </a:xfrm>
          <a:prstGeom prst="rect">
            <a:avLst/>
          </a:prstGeom>
        </p:spPr>
      </p:pic>
      <p:pic>
        <p:nvPicPr>
          <p:cNvPr id="23" name="Graphic 22" descr="Server">
            <a:extLst>
              <a:ext uri="{FF2B5EF4-FFF2-40B4-BE49-F238E27FC236}">
                <a16:creationId xmlns:a16="http://schemas.microsoft.com/office/drawing/2014/main" id="{B9C9510B-86D0-7B4F-A9E3-4815A4D9E3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83968" y="3187468"/>
            <a:ext cx="457200" cy="45720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509B82E-A25F-EE4A-BE66-BCBA436A826F}"/>
              </a:ext>
            </a:extLst>
          </p:cNvPr>
          <p:cNvSpPr/>
          <p:nvPr/>
        </p:nvSpPr>
        <p:spPr>
          <a:xfrm>
            <a:off x="1705197" y="2545632"/>
            <a:ext cx="1479154" cy="318174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MQTT Gateway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04F2B52-2E4C-E746-B47C-8A3DF07399DC}"/>
              </a:ext>
            </a:extLst>
          </p:cNvPr>
          <p:cNvSpPr/>
          <p:nvPr/>
        </p:nvSpPr>
        <p:spPr>
          <a:xfrm>
            <a:off x="5905761" y="2539326"/>
            <a:ext cx="1620101" cy="318174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OPC-UA Gateway</a:t>
            </a:r>
          </a:p>
        </p:txBody>
      </p:sp>
      <p:sp>
        <p:nvSpPr>
          <p:cNvPr id="80" name="Folded Corner 79">
            <a:extLst>
              <a:ext uri="{FF2B5EF4-FFF2-40B4-BE49-F238E27FC236}">
                <a16:creationId xmlns:a16="http://schemas.microsoft.com/office/drawing/2014/main" id="{999BF1BB-87B1-D14C-A19D-2DE5B6DCE7AE}"/>
              </a:ext>
            </a:extLst>
          </p:cNvPr>
          <p:cNvSpPr/>
          <p:nvPr/>
        </p:nvSpPr>
        <p:spPr>
          <a:xfrm>
            <a:off x="1043608" y="4009628"/>
            <a:ext cx="74847" cy="93301"/>
          </a:xfrm>
          <a:prstGeom prst="foldedCorner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268BE774-EBF5-8F48-A457-51C1D6B1750A}"/>
              </a:ext>
            </a:extLst>
          </p:cNvPr>
          <p:cNvSpPr/>
          <p:nvPr/>
        </p:nvSpPr>
        <p:spPr>
          <a:xfrm>
            <a:off x="1916088" y="1705372"/>
            <a:ext cx="5248181" cy="435068"/>
          </a:xfrm>
          <a:prstGeom prst="roundRect">
            <a:avLst>
              <a:gd name="adj" fmla="val 7892"/>
            </a:avLst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I" sz="1400" dirty="0">
              <a:latin typeface="Georgia" panose="02040502050405020303" pitchFamily="18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A7B55F1-B23D-C849-8DB5-4636FFA2F9C4}"/>
              </a:ext>
            </a:extLst>
          </p:cNvPr>
          <p:cNvSpPr txBox="1"/>
          <p:nvPr/>
        </p:nvSpPr>
        <p:spPr>
          <a:xfrm>
            <a:off x="5905761" y="1848561"/>
            <a:ext cx="1286067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FI" sz="1100" dirty="0">
                <a:latin typeface="Georgia" panose="02040502050405020303" pitchFamily="18" charset="0"/>
              </a:rPr>
              <a:t>Security Tools</a:t>
            </a: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4548EC4C-438F-054D-9524-4F83E0B53103}"/>
              </a:ext>
            </a:extLst>
          </p:cNvPr>
          <p:cNvSpPr/>
          <p:nvPr/>
        </p:nvSpPr>
        <p:spPr>
          <a:xfrm>
            <a:off x="716738" y="4225751"/>
            <a:ext cx="720080" cy="50405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MPO</a:t>
            </a:r>
          </a:p>
        </p:txBody>
      </p:sp>
    </p:spTree>
    <p:extLst>
      <p:ext uri="{BB962C8B-B14F-4D97-AF65-F5344CB8AC3E}">
        <p14:creationId xmlns:p14="http://schemas.microsoft.com/office/powerpoint/2010/main" val="3816569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11022E-16 C 0.00122 -0.00139 0.00278 -0.00222 0.004 -0.00361 C 0.00643 -0.00583 0.00851 -0.00861 0.01077 -0.01083 C 0.01163 -0.01194 0.01268 -0.0125 0.01337 -0.01361 C 0.01441 -0.01472 0.01545 -0.01583 0.0165 -0.01694 C 0.01927 -0.01917 0.02205 -0.02139 0.02483 -0.02361 C 0.02622 -0.02472 0.02778 -0.02556 0.029 -0.02694 C 0.03021 -0.02806 0.03143 -0.02917 0.03264 -0.03028 C 0.03368 -0.03083 0.0349 -0.03111 0.03577 -0.03194 C 0.03768 -0.03333 0.03924 -0.03556 0.04097 -0.03694 C 0.04827 -0.04139 0.03681 -0.03389 0.04879 -0.04361 C 0.04983 -0.04417 0.05087 -0.04528 0.05191 -0.04583 C 0.05313 -0.04694 0.05452 -0.0475 0.05556 -0.04861 C 0.05695 -0.04944 0.05799 -0.05083 0.0592 -0.05194 C 0.07101 -0.06056 0.05243 -0.045 0.06597 -0.05583 C 0.07292 -0.06139 0.0665 -0.05778 0.07587 -0.06417 C 0.07709 -0.06528 0.07847 -0.06583 0.07952 -0.06694 C 0.08177 -0.06833 0.08368 -0.07028 0.08577 -0.07194 C 0.08698 -0.0725 0.08837 -0.07333 0.08941 -0.07417 C 0.09445 -0.07833 0.09011 -0.07583 0.09358 -0.0775 C 0.09827 -0.0825 0.09097 -0.075 0.09827 -0.08083 C 0.09896 -0.08139 0.09983 -0.08194 0.10035 -0.0825 C 0.10104 -0.08306 0.10139 -0.08389 0.10191 -0.08417 C 0.10243 -0.08472 0.10313 -0.08472 0.10347 -0.08528 C 0.10417 -0.08556 0.10469 -0.08611 0.10504 -0.08694 C 0.10573 -0.0875 0.10608 -0.08861 0.1066 -0.08917 C 0.11181 -0.09389 0.10504 -0.08444 0.11181 -0.09194 C 0.11389 -0.09389 0.11285 -0.09306 0.11493 -0.09417 L 0.11962 -0.09917 L 0.12118 -0.10083 C 0.12153 -0.1025 0.12222 -0.10528 0.12222 -0.10694 C 0.12257 -0.11111 0.12257 -0.11583 0.12275 -0.12028 C 0.12431 -0.14278 0.12379 -0.13333 0.12483 -0.14528 C 0.12518 -0.14694 0.12535 -0.14889 0.12535 -0.15083 C 0.1257 -0.15333 0.1257 -0.15611 0.12587 -0.15861 C 0.12604 -0.16 0.12622 -0.16139 0.12639 -0.1625 C 0.12709 -0.19556 0.12726 -0.19306 0.12639 -0.22694 C 0.12639 -0.22972 0.12604 -0.2325 0.12587 -0.23528 C 0.1257 -0.25528 0.1257 -0.27583 0.12535 -0.29583 C 0.12535 -0.29694 0.125 -0.2975 0.12483 -0.29861 C 0.12465 -0.3 0.12465 -0.30194 0.12431 -0.30361 C 0.12431 -0.30444 0.12396 -0.305 0.12379 -0.30583 C 0.12379 -0.3075 0.12379 -0.30917 0.12379 -0.31083 " pathEditMode="relative" rAng="0" ptsTypes="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37" y="-155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21 -0.01611 -0.00087 -0.00722 0 -0.03666 C 0 -0.04027 0.00018 -0.04361 0.00052 -0.04666 C 0.0007 -0.04861 0.00122 -0.05111 0.00156 -0.05277 C 0.00174 -0.07111 0.00174 -0.09 0.00209 -0.10833 C 0.00209 -0.11 0.00226 -0.11139 0.00261 -0.11277 C 0.00261 -0.11361 0.00295 -0.11444 0.00313 -0.115 C 0.00295 -0.12222 0.00278 -0.12972 0.00261 -0.13666 C 0.00243 -0.14083 0.00209 -0.14444 0.00209 -0.14833 C 0.00174 -0.18305 0.00191 -0.21805 0.00156 -0.25277 C 0.00156 -0.25472 0.00122 -0.25666 0.00104 -0.25833 C 0.00087 -0.26 0.00052 -0.26111 0.00052 -0.26277 C 0.00035 -0.28194 0.00052 -0.30166 0.00052 -0.32083 " pathEditMode="relative" ptsTypes="AAAAAAAAAAAAA">
                                      <p:cBhvr>
                                        <p:cTn id="8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39 0.00055 -0.00278 0.00111 -0.00417 0.00111 C -0.00903 0.00111 -0.00712 0.00055 -0.01007 -0.00056 C -0.01146 -0.00139 -0.0132 -0.00167 -0.01459 -0.00223 C -0.01598 -0.00334 -0.01737 -0.005 -0.01875 -0.00556 C -0.02049 -0.00639 -0.02101 -0.00639 -0.02257 -0.00723 C -0.02344 -0.00778 -0.02431 -0.00834 -0.025 -0.00889 C -0.02622 -0.01 -0.02709 -0.01112 -0.02813 -0.01223 C -0.0283 -0.0125 -0.03125 -0.01556 -0.03125 -0.01556 C -0.03195 -0.01667 -0.03282 -0.01723 -0.03334 -0.01834 C -0.03646 -0.0225 -0.03421 -0.02084 -0.03716 -0.02223 C -0.04046 -0.02612 -0.03664 -0.02167 -0.04028 -0.02667 C -0.04184 -0.02889 -0.04219 -0.02889 -0.04375 -0.03056 C -0.0441 -0.03112 -0.04688 -0.03445 -0.04757 -0.035 C -0.05052 -0.03695 -0.05122 -0.03584 -0.05382 -0.04 C -0.05487 -0.04167 -0.05573 -0.04334 -0.05695 -0.045 C -0.05764 -0.04556 -0.05834 -0.04639 -0.05903 -0.04723 C -0.06007 -0.04889 -0.06077 -0.05112 -0.06216 -0.05223 C -0.0625 -0.05278 -0.0632 -0.05334 -0.06355 -0.05389 C -0.06424 -0.05473 -0.06459 -0.05584 -0.06528 -0.05667 C -0.06546 -0.05695 -0.06823 -0.06028 -0.06875 -0.06056 C -0.0698 -0.06139 -0.07084 -0.06167 -0.07188 -0.06223 L -0.07674 -0.065 L -0.07987 -0.06667 C -0.08212 -0.06834 -0.08334 -0.06973 -0.08542 -0.07056 C -0.08681 -0.07139 -0.0882 -0.07195 -0.08959 -0.07223 C -0.09063 -0.07278 -0.0915 -0.07278 -0.09237 -0.07334 C -0.09341 -0.07362 -0.09445 -0.07389 -0.09549 -0.075 C -0.09671 -0.07612 -0.09757 -0.07723 -0.09896 -0.07834 C -0.09966 -0.07862 -0.10052 -0.07862 -0.10105 -0.07889 C -0.10174 -0.07917 -0.10209 -0.07973 -0.10278 -0.08 C -0.10348 -0.08028 -0.10452 -0.08028 -0.10521 -0.08056 C -0.10608 -0.08084 -0.1066 -0.08139 -0.1073 -0.08167 C -0.10973 -0.0825 -0.1099 -0.08223 -0.11216 -0.08334 C -0.11268 -0.08334 -0.1132 -0.08362 -0.11355 -0.08389 C -0.11441 -0.08445 -0.11511 -0.085 -0.11563 -0.08556 C -0.11702 -0.08695 -0.11893 -0.08945 -0.1198 -0.09056 C -0.12049 -0.09139 -0.12101 -0.09223 -0.12153 -0.09334 C -0.12188 -0.09389 -0.12205 -0.095 -0.12257 -0.09556 C -0.125 -0.10028 -0.12483 -0.09973 -0.12709 -0.10223 C -0.12743 -0.10334 -0.12778 -0.10417 -0.12813 -0.105 C -0.12865 -0.10556 -0.12934 -0.10584 -0.12987 -0.10667 C -0.13004 -0.10723 -0.13021 -0.10834 -0.13021 -0.10889 C -0.13056 -0.11223 -0.13056 -0.11528 -0.13091 -0.11834 C -0.13091 -0.11917 -0.13125 -0.11973 -0.13125 -0.12056 C -0.13125 -0.16389 -0.13108 -0.20695 -0.13091 -0.25 C -0.13073 -0.25112 -0.12934 -0.25778 -0.12917 -0.25834 C -0.12813 -0.26528 -0.12969 -0.25945 -0.12778 -0.26556 C -0.12778 -0.27278 -0.12796 -0.27973 -0.12813 -0.28667 C -0.1283 -0.2875 -0.12865 -0.28806 -0.12882 -0.28889 C -0.129 -0.29 -0.129 -0.29139 -0.12917 -0.29223 C -0.12987 -0.29612 -0.12969 -0.29389 -0.13021 -0.29834 C -0.13125 -0.30556 -0.13091 -0.305 -0.13091 -0.31473 " pathEditMode="relative" ptsTypes="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087 -0.03805 0.00087 -0.02889 0 -0.08444 C 0 -0.08527 -0.00052 -0.08583 -0.00052 -0.08666 C -0.00087 -0.08805 -0.00087 -0.08972 -0.00104 -0.09111 C -0.00121 -0.09194 -0.00156 -0.0925 -0.00156 -0.09333 C -0.00226 -0.09694 -0.00226 -0.09889 -0.0026 -0.10277 C -0.00278 -0.10389 -0.00295 -0.105 -0.00312 -0.10611 C -0.0033 -0.10694 -0.0033 -0.10805 -0.00364 -0.10833 C -0.00451 -0.10916 -0.00538 -0.10889 -0.00625 -0.10944 C -0.00746 -0.10972 -0.00833 -0.11055 -0.00937 -0.11111 L -0.01094 -0.11166 C -0.01232 -0.11305 -0.01302 -0.11361 -0.01354 -0.11611 C -0.01406 -0.11805 -0.01458 -0.12277 -0.01458 -0.12277 C -0.01476 -0.13222 -0.01493 -0.14166 -0.0151 -0.15111 C -0.01528 -0.155 -0.01562 -0.15861 -0.01562 -0.16277 C -0.01597 -0.17833 -0.01597 -0.19444 -0.01614 -0.21 C -0.01597 -0.21444 -0.01597 -0.21861 -0.01562 -0.22277 C -0.01562 -0.22472 -0.01528 -0.22639 -0.0151 -0.22833 C -0.01441 -0.2375 -0.0151 -0.23222 -0.01406 -0.23944 C -0.01423 -0.24944 -0.01441 -0.26 -0.01458 -0.27 C -0.01476 -0.2725 -0.01493 -0.27472 -0.0151 -0.27666 C -0.01528 -0.27889 -0.01562 -0.28055 -0.01562 -0.28277 C -0.0158 -0.30166 -0.01562 -0.32111 -0.01562 -0.34 " pathEditMode="relative" ptsTypes="AAAAAAAAAAAAAAAAAAAAAAA">
                                      <p:cBhvr>
                                        <p:cTn id="12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121 -0.00028 0.00243 0 0.00364 -0.00084 C 0.00486 -0.00223 0.0052 -0.00528 0.00677 -0.00584 C 0.01059 -0.00806 0.00572 -0.00528 0.00989 -0.00834 C 0.01562 -0.01306 0.0059 -0.00417 0.01336 -0.01084 C 0.01406 -0.01139 0.0144 -0.01223 0.0151 -0.0125 C 0.01562 -0.01334 0.01649 -0.01361 0.01718 -0.01417 C 0.01718 -0.01445 0.021 -0.01834 0.0217 -0.01917 L 0.02482 -0.0225 C 0.02743 -0.02667 0.02604 -0.02556 0.02864 -0.02667 C 0.03211 -0.03111 0.02916 -0.02806 0.03211 -0.03 C 0.03298 -0.03056 0.0335 -0.03139 0.0342 -0.03167 C 0.03559 -0.0325 0.03715 -0.0325 0.03836 -0.03334 C 0.03975 -0.03445 0.04114 -0.03639 0.04253 -0.03667 C 0.04791 -0.03861 0.04305 -0.03667 0.0467 -0.03834 C 0.04739 -0.03889 0.04826 -0.03889 0.04878 -0.03917 C 0.04982 -0.03973 0.05069 -0.04028 0.05156 -0.04084 C 0.05364 -0.04278 0.05538 -0.04556 0.05781 -0.04667 L 0.0592 -0.0475 C 0.06614 -0.05584 0.05763 -0.04584 0.06302 -0.05167 C 0.06371 -0.0525 0.06423 -0.05361 0.0651 -0.05417 C 0.06545 -0.05473 0.06614 -0.05473 0.06649 -0.055 C 0.0684 -0.05806 0.06788 -0.0575 0.07031 -0.06 C 0.07065 -0.06084 0.07135 -0.06111 0.0717 -0.06167 C 0.07291 -0.06334 0.07361 -0.06556 0.07482 -0.06667 L 0.07795 -0.07 C 0.07864 -0.07056 0.07916 -0.07111 0.07968 -0.07167 C 0.08003 -0.0725 0.08246 -0.07528 0.08315 -0.07584 C 0.08368 -0.07639 0.08437 -0.07639 0.08489 -0.07667 C 0.08541 -0.07723 0.08576 -0.07806 0.08628 -0.07834 C 0.08715 -0.07945 0.08802 -0.08028 0.08906 -0.08084 C 0.0894 -0.08139 0.0901 -0.08139 0.09045 -0.08167 C 0.09114 -0.0825 0.09149 -0.08361 0.09218 -0.08417 C 0.09253 -0.08473 0.09322 -0.08473 0.09357 -0.085 C 0.09427 -0.08556 0.09461 -0.08639 0.09531 -0.08667 C 0.09565 -0.08723 0.09635 -0.08723 0.0967 -0.0875 C 0.09756 -0.08806 0.09826 -0.08861 0.09878 -0.08917 C 0.09947 -0.08973 0.09982 -0.09056 0.10052 -0.09084 C 0.10138 -0.09167 0.10364 -0.0925 0.10364 -0.0925 C 0.10659 -0.09584 0.10364 -0.09306 0.10677 -0.095 C 0.10746 -0.09556 0.10798 -0.09639 0.10885 -0.09667 C 0.10972 -0.0975 0.11093 -0.0975 0.11197 -0.09834 C 0.11232 -0.09889 0.11284 -0.09973 0.11336 -0.1 C 0.1144 -0.10084 0.11562 -0.10084 0.11649 -0.10167 L 0.11961 -0.105 C 0.12204 -0.11084 0.11927 -0.10361 0.1217 -0.11167 C 0.12378 -0.11834 0.12204 -0.11056 0.12343 -0.11667 C 0.12343 -0.12167 0.12361 -0.12695 0.12378 -0.13167 C 0.12413 -0.13834 0.12482 -0.13889 0.12552 -0.14584 L 0.12586 -0.15167 C 0.12621 -0.1575 0.12621 -0.16361 0.12656 -0.16917 C 0.12656 -0.17084 0.1269 -0.17195 0.1269 -0.17334 C 0.12725 -0.17639 0.12725 -0.17945 0.1276 -0.1825 C 0.12725 -0.19778 0.12725 -0.21334 0.1269 -0.22834 C 0.1269 -0.23028 0.12656 -0.23167 0.12656 -0.23334 C 0.12621 -0.25778 0.12621 -0.2825 0.12586 -0.30667 C 0.12586 -0.30778 0.12552 -0.30834 0.12552 -0.30917 C 0.12482 -0.325 0.12482 -0.3175 0.12482 -0.33167 " pathEditMode="relative" ptsTypes="AAAAAAAAAAAAAAAAAAAAAAAAAAAAAAAAAAAAAAAAAAAAAAAAAAAAAAAAAA">
                                      <p:cBhvr>
                                        <p:cTn id="14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1459 -0.00084 L -0.03646 -0.0025 C -0.05278 -0.00667 -0.03264 -0.00167 -0.05209 -0.00667 C -0.0533 -0.00723 -0.05469 -0.00723 -0.05591 -0.0075 C -0.05747 -0.00806 -0.05886 -0.00889 -0.06042 -0.00917 C -0.06493 -0.01028 -0.08108 -0.01084 -0.08299 -0.01084 L -0.09237 -0.01334 C -0.11181 -0.01834 -0.09323 -0.01334 -0.10313 -0.01584 C -0.10886 -0.01889 -0.10521 -0.01723 -0.11771 -0.01834 C -0.12223 -0.01889 -0.12674 -0.01889 -0.13125 -0.01917 C -0.13264 -0.01945 -0.13386 -0.01973 -0.13507 -0.02 C -0.13594 -0.02028 -0.13664 -0.02084 -0.1375 -0.02084 C -0.14306 -0.02195 -0.14862 -0.0225 -0.15417 -0.02334 C -0.15764 -0.02445 -0.16094 -0.025 -0.16424 -0.02667 C -0.16598 -0.02778 -0.16789 -0.02945 -0.1698 -0.03 C -0.17223 -0.03084 -0.17483 -0.03056 -0.17709 -0.03084 C -0.18386 -0.03195 -0.17882 -0.03167 -0.18507 -0.0325 C -0.18855 -0.03334 -0.19237 -0.03334 -0.19584 -0.03417 C -0.19792 -0.03473 -0.2 -0.03556 -0.20209 -0.03584 C -0.21007 -0.0375 -0.21493 -0.03778 -0.22257 -0.03834 C -0.23785 -0.04556 -0.22223 -0.03861 -0.23612 -0.04417 C -0.23733 -0.04473 -0.23837 -0.04584 -0.23959 -0.04584 C -0.24584 -0.04667 -0.25209 -0.04639 -0.25834 -0.04667 C -0.26007 -0.04695 -0.26146 -0.0475 -0.2632 -0.0475 C -0.26997 -0.04806 -0.27709 -0.04778 -0.28403 -0.04834 C -0.28525 -0.04861 -0.28629 -0.05 -0.2875 -0.05 C -0.29046 -0.05084 -0.29341 -0.05056 -0.29653 -0.05084 C -0.30591 -0.05278 -0.29427 -0.05056 -0.3073 -0.05334 C -0.3099 -0.05417 -0.31268 -0.05445 -0.31528 -0.055 C -0.31737 -0.05584 -0.31945 -0.05667 -0.32153 -0.0575 C -0.3224 -0.05806 -0.32309 -0.05917 -0.32396 -0.05917 C -0.32639 -0.06 -0.32882 -0.06 -0.33125 -0.06 L -0.3507 -0.06167 C -0.35278 -0.06223 -0.35469 -0.06306 -0.35695 -0.06334 C -0.36355 -0.06473 -0.37049 -0.06473 -0.37709 -0.06667 C -0.38108 -0.06806 -0.38438 -0.07167 -0.3882 -0.07334 C -0.39011 -0.07445 -0.39219 -0.07473 -0.39445 -0.075 C -0.39549 -0.07556 -0.39671 -0.07584 -0.39792 -0.07584 L -0.44688 -0.07834 C -0.45209 -0.07945 -0.4566 -0.08028 -0.46146 -0.08167 C -0.46389 -0.0825 -0.46598 -0.08361 -0.46841 -0.08417 C -0.47014 -0.085 -0.47223 -0.08528 -0.47396 -0.08584 C -0.475 -0.08611 -0.4757 -0.08667 -0.47674 -0.08667 C -0.4882 -0.08889 -0.47987 -0.08611 -0.49237 -0.08917 C -0.4941 -0.08973 -0.49584 -0.09028 -0.49757 -0.09084 C -0.50122 -0.0925 -0.50018 -0.09334 -0.50417 -0.09334 C -0.51546 -0.09389 -0.52674 -0.09389 -0.5382 -0.09417 C -0.54202 -0.09473 -0.54584 -0.095 -0.54966 -0.09584 C -0.55087 -0.09611 -0.55191 -0.09723 -0.55313 -0.0975 C -0.55487 -0.09806 -0.5566 -0.09806 -0.55834 -0.09834 C -0.56216 -0.10056 -0.56233 -0.10056 -0.56841 -0.10167 C -0.57136 -0.1025 -0.57466 -0.10223 -0.57778 -0.1025 C -0.58004 -0.10306 -0.58993 -0.10473 -0.59063 -0.105 C -0.59167 -0.10556 -0.59202 -0.10723 -0.59271 -0.10834 C -0.59462 -0.11556 -0.59393 -0.11223 -0.5948 -0.12334 C -0.59584 -0.13473 -0.59584 -0.13834 -0.59653 -0.14834 C -0.59618 -0.15611 -0.59584 -0.16389 -0.59584 -0.17167 C -0.59584 -0.21973 -0.5941 -0.20556 -0.59757 -0.2275 C -0.59757 -0.23 -0.59775 -0.23278 -0.59792 -0.235 C -0.59809 -0.23639 -0.59844 -0.23723 -0.59862 -0.23834 C -0.59879 -0.26584 -0.59896 -0.29334 -0.59896 -0.32084 L -0.59862 -0.32667 " pathEditMode="relative" ptsTypes="AAAAAAAAAAAAAAAAAAAAAAAAAAAAAAAAAAAAAAAAAAAAAAAAAAAAAAAAAAAAAAA">
                                      <p:cBhvr>
                                        <p:cTn id="16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833 0.00194 -0.00364 0.00138 -0.01823 0 C -0.02396 -0.00028 -0.02951 -0.00139 -0.03489 -0.0025 C -0.03559 -0.00278 -0.03646 -0.00278 -0.03698 -0.00334 C -0.03819 -0.00362 -0.03906 -0.00445 -0.0401 -0.005 C -0.04166 -0.00556 -0.0441 -0.00639 -0.04531 -0.0075 C -0.04601 -0.00806 -0.0467 -0.00862 -0.04739 -0.00917 C -0.04878 -0.00973 -0.05104 -0.01028 -0.05208 -0.01084 C -0.0533 -0.01112 -0.05416 -0.01195 -0.05521 -0.0125 C -0.05573 -0.01278 -0.05642 -0.01278 -0.05677 -0.01334 C -0.05903 -0.015 -0.05955 -0.01556 -0.06198 -0.01667 L -0.06614 -0.01834 C -0.06684 -0.01889 -0.06753 -0.01945 -0.06823 -0.02 C -0.06927 -0.02056 -0.07101 -0.02139 -0.07187 -0.02167 C -0.07361 -0.02223 -0.07552 -0.02223 -0.07708 -0.02334 C -0.0776 -0.02362 -0.07812 -0.02389 -0.07864 -0.02417 C -0.08177 -0.02528 -0.08125 -0.02473 -0.08437 -0.02584 C -0.08594 -0.02612 -0.08715 -0.02695 -0.08854 -0.0275 C -0.09514 -0.02889 -0.09097 -0.02806 -0.10104 -0.02917 C -0.10191 -0.02973 -0.10278 -0.03028 -0.10364 -0.03084 C -0.10434 -0.03112 -0.10521 -0.03112 -0.10573 -0.03167 C -0.1066 -0.03195 -0.10712 -0.03278 -0.10781 -0.03334 C -0.10868 -0.03389 -0.10972 -0.03417 -0.11041 -0.035 C -0.11128 -0.03528 -0.1118 -0.03612 -0.1125 -0.03667 C -0.11302 -0.03695 -0.11371 -0.03695 -0.11406 -0.0375 C -0.11684 -0.03945 -0.11476 -0.03973 -0.11875 -0.04084 C -0.12482 -0.04223 -0.12083 -0.04139 -0.13073 -0.0425 C -0.13125 -0.04278 -0.13177 -0.04306 -0.13229 -0.04334 C -0.13316 -0.04362 -0.13403 -0.04389 -0.13489 -0.04417 C -0.13976 -0.04528 -0.14201 -0.04528 -0.14739 -0.04584 C -0.1493 -0.04639 -0.15017 -0.04695 -0.15208 -0.0475 C -0.1533 -0.04778 -0.15451 -0.04806 -0.15573 -0.04834 C -0.15625 -0.04862 -0.15694 -0.04862 -0.15729 -0.04917 C -0.15885 -0.05 -0.16007 -0.05167 -0.16146 -0.0525 C -0.16198 -0.05278 -0.16267 -0.05278 -0.16302 -0.05334 C -0.16406 -0.05389 -0.16476 -0.055 -0.16562 -0.05584 C -0.16666 -0.05639 -0.16788 -0.05667 -0.16875 -0.0575 C -0.17135 -0.05945 -0.17014 -0.05862 -0.17239 -0.06 C -0.17291 -0.06056 -0.17344 -0.06112 -0.17396 -0.06167 C -0.17951 -0.06556 -0.18489 -0.06362 -0.19114 -0.06417 C -0.19253 -0.06473 -0.19635 -0.06612 -0.19791 -0.06667 C -0.19965 -0.06695 -0.20139 -0.06723 -0.20312 -0.0675 C -0.20694 -0.06945 -0.20226 -0.06695 -0.20677 -0.06917 C -0.20885 -0.07 -0.20833 -0.07 -0.21041 -0.07084 C -0.21163 -0.07112 -0.21285 -0.07112 -0.21406 -0.07167 C -0.21476 -0.07167 -0.21545 -0.07223 -0.21614 -0.0725 C -0.21719 -0.07278 -0.21823 -0.07306 -0.21927 -0.07334 C -0.22066 -0.07417 -0.22274 -0.07528 -0.22396 -0.07667 C -0.22482 -0.07723 -0.22535 -0.07834 -0.22604 -0.07917 C -0.22812 -0.08112 -0.22916 -0.0825 -0.23125 -0.08417 C -0.23333 -0.08528 -0.23403 -0.085 -0.23646 -0.08584 C -0.23715 -0.08584 -0.23785 -0.08639 -0.23854 -0.08667 C -0.23958 -0.08695 -0.24566 -0.08806 -0.24635 -0.08834 C -0.25017 -0.08862 -0.25399 -0.08889 -0.25781 -0.08917 C -0.26024 -0.08973 -0.26614 -0.09084 -0.26771 -0.09167 C -0.2691 -0.09223 -0.27048 -0.09306 -0.27187 -0.09334 L -0.27708 -0.09417 C -0.27778 -0.09612 -0.2783 -0.09806 -0.27916 -0.1 C -0.27969 -0.10084 -0.28038 -0.10139 -0.28073 -0.1025 C -0.28125 -0.10334 -0.28142 -0.10473 -0.28177 -0.10584 C -0.28229 -0.10695 -0.28298 -0.10778 -0.28333 -0.10917 C -0.28472 -0.1125 -0.2842 -0.1125 -0.28541 -0.11667 C -0.28576 -0.1175 -0.28611 -0.11834 -0.28646 -0.11917 C -0.28958 -0.13417 -0.28767 -0.12223 -0.28698 -0.15584 C -0.28715 -0.16778 -0.28732 -0.17973 -0.2875 -0.19167 C -0.28767 -0.19362 -0.28802 -0.19528 -0.28802 -0.1975 C -0.28837 -0.20417 -0.28837 -0.21084 -0.28854 -0.2175 C -0.28923 -0.28723 -0.28906 -0.25139 -0.28906 -0.32473 " pathEditMode="relative" ptsTypes="AAAAAAAAAAAAAAAAAAAAAAAAAAAAAAAAAAAAAAAAAAAAAAAAAAAAAAAAAAAAAAAAAAAA">
                                      <p:cBhvr>
                                        <p:cTn id="18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91 0.00028 -0.00382 0.00111 -0.00573 0.00083 C -0.01163 0.00083 -0.02292 -0.00083 -0.02292 -0.00083 C -0.02743 -0.00222 -0.02587 -0.00167 -0.03229 -0.0025 C -0.03629 -0.00278 -0.04028 -0.00306 -0.04427 -0.00333 C -0.05156 -0.00611 -0.04045 -0.00167 -0.04896 -0.005 C -0.05035 -0.00528 -0.05174 -0.00611 -0.05313 -0.00667 C -0.054 -0.00695 -0.05486 -0.00695 -0.05573 -0.0075 C -0.05643 -0.0075 -0.05712 -0.00806 -0.05781 -0.00833 C -0.05868 -0.00861 -0.05955 -0.00861 -0.06042 -0.00917 C -0.06111 -0.00917 -0.06146 -0.00972 -0.06198 -0.01 C -0.06424 -0.01028 -0.0665 -0.01056 -0.06875 -0.01083 C -0.07361 -0.0125 -0.0717 -0.01167 -0.07448 -0.01333 C -0.07587 -0.01445 -0.07674 -0.01556 -0.07813 -0.01667 C -0.07986 -0.0175 -0.08281 -0.01778 -0.08438 -0.01833 C -0.08559 -0.01833 -0.08681 -0.01861 -0.08802 -0.01917 C -0.08872 -0.01917 -0.08941 -0.01972 -0.09011 -0.02 C -0.09792 -0.02028 -0.10573 -0.02056 -0.11354 -0.02083 C -0.11424 -0.02111 -0.11493 -0.02139 -0.11563 -0.02167 C -0.1165 -0.02195 -0.11754 -0.02195 -0.11823 -0.0225 C -0.11893 -0.02278 -0.11927 -0.02361 -0.11979 -0.02417 C -0.12084 -0.02472 -0.12188 -0.02528 -0.12292 -0.02583 C -0.12344 -0.02611 -0.12396 -0.02639 -0.12448 -0.02667 C -0.12587 -0.02722 -0.12743 -0.0275 -0.12865 -0.02833 C -0.12917 -0.02861 -0.12969 -0.02889 -0.13021 -0.02917 C -0.13125 -0.02945 -0.13229 -0.02945 -0.13334 -0.03 C -0.14479 -0.03333 -0.13472 -0.03028 -0.14063 -0.0325 C -0.1415 -0.03278 -0.14236 -0.03278 -0.14323 -0.03333 C -0.14636 -0.03445 -0.14393 -0.03472 -0.14896 -0.03583 L -0.15313 -0.03667 L -0.15677 -0.0375 C -0.15834 -0.03778 -0.1599 -0.03806 -0.16146 -0.03833 C -0.16268 -0.03889 -0.16406 -0.03972 -0.16511 -0.04 C -0.16684 -0.04028 -0.16858 -0.04028 -0.17031 -0.04083 C -0.17153 -0.04083 -0.17275 -0.04139 -0.17396 -0.04167 C -0.17552 -0.04195 -0.17709 -0.04222 -0.17865 -0.0425 C -0.17969 -0.04306 -0.18073 -0.04333 -0.18177 -0.04417 C -0.18438 -0.04556 -0.18403 -0.04583 -0.18646 -0.04667 C -0.1882 -0.04722 -0.18993 -0.04806 -0.19167 -0.04833 L -0.19948 -0.04917 C -0.20035 -0.04945 -0.20122 -0.04972 -0.20209 -0.05 C -0.20643 -0.05083 -0.20903 -0.05083 -0.21354 -0.05167 C -0.21511 -0.05167 -0.21667 -0.05195 -0.21823 -0.0525 C -0.21945 -0.0525 -0.22066 -0.05306 -0.22188 -0.05333 C -0.22761 -0.05361 -0.23334 -0.05389 -0.23906 -0.05417 C -0.23959 -0.05445 -0.24011 -0.05472 -0.24063 -0.055 C -0.24271 -0.05583 -0.24479 -0.05667 -0.24688 -0.0575 C -0.24757 -0.05778 -0.24827 -0.05778 -0.24896 -0.05833 C -0.26007 -0.06417 -0.24636 -0.05695 -0.25417 -0.06083 C -0.25521 -0.06111 -0.25625 -0.06222 -0.25729 -0.0625 C -0.25851 -0.06278 -0.25972 -0.06278 -0.26094 -0.06333 C -0.26181 -0.06333 -0.26268 -0.06389 -0.26354 -0.06417 C -0.26893 -0.065 -0.27882 -0.06528 -0.28334 -0.06583 C -0.28403 -0.06583 -0.28768 -0.06722 -0.28906 -0.06833 C -0.29202 -0.07028 -0.29028 -0.06972 -0.29323 -0.07083 C -0.29427 -0.07111 -0.29531 -0.07111 -0.29636 -0.07167 C -0.29705 -0.07167 -0.29775 -0.07222 -0.29844 -0.0725 C -0.3 -0.07278 -0.30156 -0.07278 -0.30313 -0.07333 L -0.30729 -0.07417 C -0.30938 -0.07445 -0.31059 -0.07472 -0.3125 -0.07583 C -0.31302 -0.07583 -0.31354 -0.07639 -0.31406 -0.07667 C -0.31841 -0.07695 -0.32275 -0.07722 -0.32709 -0.0775 C -0.33264 -0.07972 -0.32726 -0.0775 -0.33906 -0.07917 C -0.34045 -0.07917 -0.34184 -0.07972 -0.34323 -0.08 C -0.34584 -0.08028 -0.34844 -0.08056 -0.35104 -0.08083 C -0.35174 -0.08111 -0.35243 -0.08139 -0.35313 -0.08167 C -0.35452 -0.08195 -0.35591 -0.08195 -0.35729 -0.0825 L -0.36094 -0.08333 C -0.36198 -0.08361 -0.36372 -0.08472 -0.36459 -0.085 C -0.36702 -0.08528 -0.36945 -0.08556 -0.37188 -0.08583 C -0.37361 -0.08639 -0.37552 -0.08611 -0.37709 -0.0875 C -0.37882 -0.08861 -0.37934 -0.08945 -0.38125 -0.09 C -0.39584 -0.09278 -0.38177 -0.08917 -0.39063 -0.09167 C -0.39549 -0.09472 -0.39097 -0.09222 -0.3974 -0.09417 C -0.39792 -0.09417 -0.39844 -0.09472 -0.39896 -0.095 C -0.39966 -0.09528 -0.40035 -0.09528 -0.40104 -0.09583 C -0.40156 -0.09583 -0.40209 -0.09639 -0.40261 -0.09667 C -0.40486 -0.0975 -0.40538 -0.0975 -0.40781 -0.09833 C -0.40886 -0.09889 -0.4099 -0.09945 -0.41094 -0.1 C -0.41181 -0.10028 -0.41268 -0.10056 -0.41354 -0.10083 C -0.41945 -0.10195 -0.42518 -0.10195 -0.43125 -0.1025 C -0.43177 -0.10278 -0.43229 -0.10278 -0.43281 -0.10333 C -0.43542 -0.105 -0.43733 -0.10667 -0.43959 -0.10917 C -0.44115 -0.11056 -0.44584 -0.11556 -0.44688 -0.1175 L -0.44844 -0.12 C -0.45156 -0.13472 -0.44879 -0.12056 -0.44844 -0.16167 C -0.44827 -0.19195 -0.44809 -0.22222 -0.44792 -0.2525 C -0.44844 -0.32945 -0.44844 -0.30222 -0.44844 -0.33389 " pathEditMode="relative" ptsTypes="AAAAAAAAAAAAAAAAAAAAAAAAAAAAAAAAAAAAAAAAAAAAAAAAAAAAAAAAAAAAAAAAAAAAAAAAAAAAAAAAAAAAAAAA">
                                      <p:cBhvr>
                                        <p:cTn id="20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39 -0.00166 -0.00295 -0.00277 -0.00416 -0.00444 C -0.00468 -0.00472 -0.00712 -0.00805 -0.00781 -0.00833 C -0.00885 -0.00916 -0.00989 -0.00944 -0.01093 -0.01 C -0.01319 -0.01139 -0.01389 -0.01166 -0.01666 -0.01277 C -0.01823 -0.01305 -0.01944 -0.01333 -0.02083 -0.01444 C -0.0217 -0.01472 -0.02239 -0.01527 -0.02291 -0.01611 C -0.02413 -0.01694 -0.025 -0.01861 -0.02604 -0.01944 L -0.0276 -0.02 C -0.02812 -0.02055 -0.02864 -0.02139 -0.02916 -0.02166 C -0.02968 -0.02222 -0.03021 -0.02222 -0.03073 -0.02277 C -0.03159 -0.02305 -0.03246 -0.02389 -0.03333 -0.02444 C -0.03385 -0.02472 -0.03455 -0.02472 -0.03489 -0.025 C -0.03576 -0.02555 -0.03628 -0.02639 -0.03698 -0.02666 C -0.0375 -0.02722 -0.03802 -0.02722 -0.03854 -0.02777 C -0.04028 -0.02861 -0.04201 -0.03 -0.04375 -0.03111 C -0.04462 -0.03166 -0.04566 -0.03166 -0.04635 -0.03277 C -0.04705 -0.03333 -0.04791 -0.03416 -0.04843 -0.035 C -0.04982 -0.03694 -0.05 -0.03805 -0.05156 -0.03944 C -0.0526 -0.04 -0.05364 -0.04055 -0.05468 -0.04111 L -0.05625 -0.04166 C -0.05816 -0.04472 -0.05781 -0.04444 -0.05989 -0.04666 C -0.06093 -0.04805 -0.06198 -0.04944 -0.06302 -0.05 C -0.06354 -0.05055 -0.06423 -0.05055 -0.06458 -0.05111 C -0.06528 -0.05139 -0.06562 -0.05222 -0.06614 -0.05277 C -0.07187 -0.05777 -0.06371 -0.04944 -0.07135 -0.05777 L -0.07448 -0.06111 C -0.075 -0.06166 -0.07552 -0.0625 -0.07604 -0.06277 L -0.08021 -0.06444 C -0.08073 -0.065 -0.08125 -0.06555 -0.08177 -0.06611 C -0.08281 -0.06666 -0.08403 -0.06666 -0.08489 -0.06777 C -0.08767 -0.07055 -0.08593 -0.06916 -0.09062 -0.07111 C -0.09132 -0.07111 -0.09201 -0.07139 -0.09271 -0.07166 L -0.09583 -0.07333 C -0.09635 -0.07389 -0.09687 -0.07472 -0.09739 -0.075 C -0.1 -0.07722 -0.09878 -0.07416 -0.10208 -0.07944 C -0.10503 -0.08416 -0.10208 -0.07972 -0.10573 -0.08333 C -0.10816 -0.08583 -0.10764 -0.08639 -0.11041 -0.08833 C -0.11111 -0.08889 -0.11198 -0.08889 -0.1125 -0.08944 C -0.11406 -0.09027 -0.11528 -0.09194 -0.11666 -0.09277 C -0.11979 -0.09389 -0.11805 -0.09305 -0.12187 -0.095 C -0.12239 -0.09555 -0.12309 -0.09555 -0.12343 -0.09611 C -0.12899 -0.10194 -0.12066 -0.09277 -0.12656 -0.1 C -0.12882 -0.10277 -0.12968 -0.10277 -0.13125 -0.10611 C -0.13212 -0.1075 -0.13264 -0.10944 -0.13333 -0.11111 L -0.13437 -0.11333 C -0.13455 -0.115 -0.13455 -0.11694 -0.13489 -0.11833 C -0.13507 -0.11944 -0.13576 -0.12 -0.13593 -0.12111 C -0.13871 -0.12833 -0.13559 -0.12083 -0.13802 -0.12666 C -0.14166 -0.14361 -0.13889 -0.13 -0.13802 -0.175 C -0.13802 -0.17833 -0.13784 -0.18139 -0.1375 -0.18444 C -0.1375 -0.18583 -0.13715 -0.18694 -0.13698 -0.18833 C -0.1368 -0.19 -0.13663 -0.19166 -0.13646 -0.19333 C -0.13663 -0.20055 -0.13698 -0.20777 -0.13698 -0.215 C -0.13802 -0.30916 -0.13663 -0.26055 -0.13802 -0.305 L -0.1375 -0.32416 " pathEditMode="relative" ptsTypes="AAAAAAAAAAAAAAAAAAAAAAAAAAAAAAAAAAAAAAAAAAAAAAAAAAAAAAAA">
                                      <p:cBhvr>
                                        <p:cTn id="22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indefinite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2.22222E-6 L 0.00347 -0.00194 C 0.00417 -0.00222 0.00504 -0.00222 0.00556 -0.0025 C 0.00643 -0.00333 0.00695 -0.00444 0.00764 -0.00528 C 0.00851 -0.00583 0.00955 -0.00611 0.01042 -0.00694 C 0.01094 -0.00722 0.01129 -0.00805 0.01181 -0.00861 C 0.0125 -0.00916 0.01337 -0.00944 0.01389 -0.01028 C 0.01459 -0.01055 0.01493 -0.01139 0.01563 -0.01194 C 0.01615 -0.0125 0.01702 -0.01278 0.01771 -0.01361 C 0.01875 -0.01444 0.01962 -0.01611 0.02084 -0.01694 L 0.02396 -0.01861 C 0.02431 -0.01861 0.025 -0.01889 0.02535 -0.01916 C 0.02604 -0.01972 0.02674 -0.02055 0.02743 -0.02083 C 0.02865 -0.02166 0.03004 -0.02222 0.03125 -0.0225 C 0.03368 -0.02528 0.03212 -0.02389 0.03577 -0.02583 C 0.03646 -0.02639 0.03698 -0.02639 0.0375 -0.02694 C 0.03785 -0.0275 0.03837 -0.02805 0.03889 -0.02861 C 0.03993 -0.02916 0.04097 -0.02972 0.04202 -0.03028 C 0.04271 -0.03028 0.04323 -0.03055 0.04375 -0.03083 C 0.04445 -0.03139 0.04497 -0.03222 0.04584 -0.0325 C 0.0467 -0.03333 0.04896 -0.03416 0.04896 -0.03389 C 0.04931 -0.03472 0.05 -0.03528 0.05035 -0.03583 C 0.05104 -0.03666 0.05139 -0.03778 0.05209 -0.03861 C 0.05243 -0.03889 0.05313 -0.03916 0.05347 -0.03916 C 0.05417 -0.03972 0.05452 -0.04055 0.05521 -0.04083 C 0.05608 -0.04166 0.05712 -0.04222 0.05834 -0.0425 C 0.05903 -0.04305 0.05972 -0.04305 0.06042 -0.04361 C 0.06181 -0.04444 0.06302 -0.04611 0.06459 -0.04694 C 0.06493 -0.04694 0.06563 -0.04722 0.06597 -0.0475 C 0.06754 -0.04861 0.0684 -0.04944 0.06979 -0.05083 C 0.07049 -0.05166 0.07101 -0.05278 0.07188 -0.05361 C 0.07222 -0.05389 0.07292 -0.05416 0.07327 -0.05416 C 0.075 -0.05611 0.07518 -0.05639 0.07709 -0.0575 C 0.07743 -0.05805 0.07813 -0.05805 0.07847 -0.05861 C 0.07917 -0.05889 0.07952 -0.05972 0.08021 -0.06028 C 0.08143 -0.06111 0.08247 -0.06111 0.08368 -0.06194 C 0.09045 -0.06583 0.08195 -0.06139 0.0875 -0.06528 C 0.08837 -0.06583 0.08959 -0.06583 0.09063 -0.06694 C 0.09254 -0.06889 0.0915 -0.06805 0.09375 -0.06916 C 0.0941 -0.06972 0.09462 -0.07055 0.09514 -0.07083 C 0.09618 -0.07166 0.09827 -0.0725 0.09827 -0.07222 C 0.09931 -0.07361 0.10035 -0.07528 0.10139 -0.07583 C 0.10209 -0.07639 0.10261 -0.07639 0.10313 -0.07694 C 0.10712 -0.08 0.10226 -0.07722 0.10625 -0.07916 C 0.10729 -0.08028 0.10816 -0.08194 0.10938 -0.0825 C 0.11424 -0.08528 0.10643 -0.08111 0.11285 -0.08528 C 0.11389 -0.08583 0.11511 -0.08583 0.11597 -0.08694 C 0.11667 -0.0875 0.11702 -0.08805 0.11771 -0.08861 C 0.12327 -0.0925 0.11875 -0.08805 0.12222 -0.09194 C 0.12413 -0.0975 0.12292 -0.09305 0.12396 -0.10083 C 0.12396 -0.10222 0.12431 -0.10305 0.12431 -0.10416 C 0.1257 -0.11389 0.12413 -0.10361 0.12535 -0.11194 C 0.1257 -0.11528 0.1257 -0.11861 0.12604 -0.12194 C 0.12622 -0.12361 0.12674 -0.125 0.12709 -0.12694 C 0.12709 -0.12805 0.12726 -0.12972 0.12743 -0.13083 C 0.12813 -0.135 0.12813 -0.13222 0.12847 -0.13694 C 0.12882 -0.13889 0.12882 -0.14139 0.12917 -0.14361 C 0.12882 -0.15083 0.12882 -0.15861 0.12847 -0.16583 C 0.12847 -0.16833 0.1283 -0.17055 0.12813 -0.1725 C 0.12761 -0.17805 0.12761 -0.17833 0.12709 -0.18361 C 0.12865 -0.23222 0.12795 -0.20555 0.12709 -0.30361 C 0.12691 -0.30555 0.12656 -0.30722 0.12639 -0.30916 C 0.12639 -0.31194 0.12639 -0.31472 0.12639 -0.3175 " pathEditMode="relative" rAng="0" ptsTypes="AAAAAAAAAAAAAAAAAAAAAAAAAAAAAAAAAAAAAAAAAAAAAAAAAAAAAAAAAAAAAAA">
                                      <p:cBhvr>
                                        <p:cTn id="34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58" y="-15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56 -0.01583 -0.00017 0.00112 -0.00121 -0.02972 C -0.00191 -0.05 -0.00173 -0.02666 -0.00173 -0.04527 " pathEditMode="relative" ptsTypes="AAA">
                                      <p:cBhvr>
                                        <p:cTn id="44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139 0.00028 0.00295 0.00111 0.00451 0.00084 C 0.00711 0.00084 0.00954 -0.00027 0.01198 -0.00083 C 0.01493 -0.00166 0.01788 -0.00194 0.02066 -0.00277 C 0.02257 -0.00333 0.02448 -0.00416 0.02656 -0.00472 C 0.02882 -0.005 0.03107 -0.005 0.0335 -0.00555 C 0.03611 -0.00611 0.03889 -0.00694 0.04149 -0.00722 C 0.04618 -0.00805 0.05086 -0.00805 0.05538 -0.00916 C 0.05989 -0.01055 0.06423 -0.01222 0.06875 -0.01277 C 0.07048 -0.01333 0.07222 -0.01333 0.07395 -0.01389 C 0.08958 -0.01805 0.06944 -0.01389 0.08368 -0.01666 C 0.09253 -0.02139 0.08836 -0.01889 0.09635 -0.02389 L 0.10225 -0.02777 C 0.10312 -0.02833 0.10399 -0.02916 0.10503 -0.02944 L 0.10798 -0.03055 C 0.10989 -0.03166 0.11232 -0.03333 0.11423 -0.03416 C 0.11545 -0.03472 0.11666 -0.03472 0.1177 -0.035 C 0.11875 -0.03527 0.11979 -0.03555 0.12066 -0.03611 C 0.12118 -0.03639 0.12187 -0.03666 0.12239 -0.03694 C 0.12864 -0.03972 0.125 -0.03805 0.12986 -0.03972 C 0.13073 -0.04 0.13142 -0.04027 0.13229 -0.04055 C 0.13645 -0.04194 0.14079 -0.04305 0.14496 -0.04333 C 0.14652 -0.04361 0.14809 -0.04333 0.14965 -0.04333 " pathEditMode="relative" ptsTypes="AAAAAAAAAAAAAAAAAAAAAAA">
                                      <p:cBhvr>
                                        <p:cTn id="46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243 0.00167 -0.00486 0.00334 -0.00711 0.00556 C -0.00816 0.00639 -0.00902 0.00806 -0.01007 0.00889 C -0.01406 0.01306 -0.01163 0.00945 -0.01493 0.01362 C -0.01736 0.01639 -0.01944 0.02028 -0.02204 0.0225 C -0.02378 0.02417 -0.02552 0.02528 -0.02708 0.02723 C -0.03576 0.03695 -0.02743 0.02973 -0.03402 0.035 C -0.03454 0.03584 -0.03489 0.03667 -0.03559 0.03723 C -0.03698 0.03862 -0.04097 0.03917 -0.04184 0.03973 C -0.04375 0.04028 -0.04566 0.04084 -0.04757 0.04195 C -0.04895 0.0425 -0.05034 0.04362 -0.05173 0.04417 C -0.05364 0.045 -0.05555 0.04556 -0.05746 0.04639 C -0.05816 0.04667 -0.05885 0.04723 -0.05954 0.0475 C -0.06093 0.04806 -0.0625 0.04834 -0.06388 0.04862 C -0.06892 0.05139 -0.0625 0.04806 -0.06875 0.05084 C -0.06944 0.05139 -0.07083 0.05223 -0.07083 0.05223 " pathEditMode="relative" ptsTypes="AAAAAAAAAAAAAAAA">
                                      <p:cBhvr>
                                        <p:cTn id="52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0" presetClass="path" presetSubtype="0" repeatCount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1823 0.0225 0.0033 0.00556 0.01198 0.01334 C 0.0158 0.01695 0.01233 0.01473 0.01615 0.01695 C 0.02066 0.02389 0.01424 0.01445 0.01979 0.02028 C 0.02049 0.02112 0.02101 0.02278 0.02188 0.02362 C 0.02326 0.02528 0.02483 0.02612 0.02604 0.02806 C 0.02656 0.02889 0.02708 0.02973 0.02743 0.03028 C 0.0283 0.03195 0.02882 0.03362 0.02969 0.035 C 0.03021 0.03584 0.03108 0.03639 0.03177 0.03723 C 0.03229 0.03778 0.03264 0.03889 0.03316 0.03945 C 0.03385 0.04028 0.03455 0.04084 0.03524 0.04167 C 0.03524 0.04167 0.0375 0.04528 0.0382 0.04639 " pathEditMode="relative" ptsTypes="AAAAAAAAAAAA">
                                      <p:cBhvr>
                                        <p:cTn id="6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503 0.01278 -0.00938 0.02639 -0.01493 0.03834 C -0.02031 0.04973 -0.02708 0.05917 -0.03264 0.07028 C -0.03802 0.08084 -0.04271 0.09195 -0.04757 0.10306 C -0.04809 0.10417 -0.04844 0.10528 -0.04896 0.10639 C -0.05347 0.11584 -0.05851 0.12473 -0.0625 0.13473 C -0.06667 0.14556 -0.0691 0.15111 -0.0724 0.16445 C -0.07483 0.17389 -0.07274 0.16611 -0.07604 0.17556 C -0.07656 0.17723 -0.07656 0.17917 -0.07743 0.18028 C -0.07917 0.1825 -0.08576 0.18584 -0.08733 0.18695 C -0.09861 0.195 -0.09306 0.19278 -0.10434 0.19945 C -0.10868 0.20195 -0.11319 0.20278 -0.11788 0.20389 C -0.12118 0.20473 -0.12448 0.20528 -0.12778 0.20639 C -0.13976 0.20973 -0.12639 0.20889 -0.14479 0.20973 C -0.15764 0.21028 -0.21962 0.21167 -0.22917 0.21195 C -0.23281 0.21278 -0.23628 0.21334 -0.23993 0.21417 C -0.24253 0.21473 -0.24497 0.21639 -0.24774 0.21639 C -0.2533 0.21667 -0.25903 0.21584 -0.26476 0.21528 L -0.26962 0.21306 C -0.27031 0.21278 -0.2717 0.21195 -0.2717 0.21195 " pathEditMode="relative" ptsTypes="AAAAAAAAAAAAAAAAAAAA">
                                      <p:cBhvr>
                                        <p:cTn id="70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22222E-6 C 0.00121 -0.00111 0.0026 -0.00166 0.00399 -0.00278 C 0.00434 -0.00305 0.00469 -0.00361 0.00521 -0.00389 C 0.00573 -0.00444 0.00625 -0.00472 0.00677 -0.00528 C 0.00746 -0.00583 0.00816 -0.00666 0.00885 -0.00722 C 0.0099 -0.00805 0.01094 -0.00916 0.01198 -0.00972 C 0.01285 -0.01028 0.01371 -0.01055 0.01441 -0.01111 C 0.0151 -0.01166 0.0158 -0.0125 0.01649 -0.01305 C 0.01719 -0.01361 0.01892 -0.01416 0.01962 -0.01444 C 0.01996 -0.01472 0.02014 -0.01528 0.02049 -0.01555 C 0.02118 -0.01639 0.02292 -0.01694 0.02292 -0.01666 C 0.02569 -0.02 0.0243 -0.01916 0.02656 -0.02028 C 0.02691 -0.02055 0.02726 -0.02111 0.02778 -0.02139 C 0.0283 -0.02222 0.02882 -0.02278 0.02934 -0.02333 C 0.03281 -0.02639 0.03003 -0.02305 0.03299 -0.02611 C 0.03351 -0.02666 0.03403 -0.0275 0.03455 -0.02805 C 0.03785 -0.03139 0.03472 -0.02778 0.03733 -0.03 C 0.0401 -0.03222 0.0368 -0.03055 0.04028 -0.03194 C 0.04062 -0.03222 0.04097 -0.03278 0.04149 -0.03305 C 0.04236 -0.03389 0.04358 -0.03444 0.04462 -0.035 C 0.04583 -0.03639 0.04601 -0.03666 0.0474 -0.03778 C 0.04792 -0.03778 0.04826 -0.03805 0.04861 -0.03833 C 0.04913 -0.03889 0.04965 -0.03972 0.05035 -0.04028 C 0.05069 -0.04055 0.05104 -0.04055 0.05156 -0.04083 C 0.05226 -0.04139 0.05278 -0.04166 0.05347 -0.04222 C 0.05434 -0.0425 0.05521 -0.04305 0.0559 -0.04333 C 0.05677 -0.04389 0.05746 -0.04472 0.05833 -0.04528 C 0.0592 -0.04583 0.06007 -0.04611 0.06076 -0.04666 C 0.06146 -0.04722 0.06215 -0.04805 0.06285 -0.04861 C 0.06337 -0.04889 0.06389 -0.04889 0.06441 -0.04916 C 0.0651 -0.04972 0.0658 -0.05028 0.06649 -0.05055 C 0.06684 -0.05083 0.06719 -0.05083 0.06771 -0.05111 C 0.06823 -0.05166 0.06875 -0.05222 0.06927 -0.0525 C 0.07135 -0.05389 0.07066 -0.0525 0.07361 -0.05444 C 0.0743 -0.055 0.075 -0.05528 0.07569 -0.05583 C 0.07674 -0.05639 0.07778 -0.05666 0.07899 -0.05694 L 0.08055 -0.05778 C 0.0809 -0.05805 0.08125 -0.05861 0.08177 -0.05889 C 0.08351 -0.06028 0.08299 -0.05889 0.08455 -0.06028 C 0.08507 -0.06055 0.08524 -0.06111 0.08576 -0.06166 C 0.08715 -0.0625 0.08837 -0.06333 0.08976 -0.06416 C 0.09045 -0.06444 0.09115 -0.065 0.09184 -0.06555 C 0.09236 -0.06583 0.09288 -0.06639 0.0934 -0.06666 C 0.09427 -0.06722 0.09514 -0.0675 0.09583 -0.06805 C 0.09635 -0.06833 0.09687 -0.06889 0.0974 -0.06944 C 0.09792 -0.06972 0.09826 -0.07028 0.09861 -0.07055 C 0.09913 -0.07111 0.09965 -0.07194 0.10035 -0.0725 C 0.10069 -0.07278 0.10104 -0.07305 0.10156 -0.07333 C 0.10278 -0.07472 0.1026 -0.07361 0.1026 -0.075 " pathEditMode="relative" rAng="0" ptsTypes="AAAAAAAAAAAAAAAAAAAAAAAAAAAAAAAAAAAAAAAAAAAAAAAAA">
                                      <p:cBhvr>
                                        <p:cTn id="76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22" y="-375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1" animBg="1"/>
      <p:bldP spid="50" grpId="2" animBg="1"/>
      <p:bldP spid="50" grpId="3" animBg="1"/>
      <p:bldP spid="9" grpId="0" animBg="1"/>
      <p:bldP spid="81" grpId="0" animBg="1"/>
      <p:bldP spid="82" grpId="1" animBg="1"/>
      <p:bldP spid="82" grpId="2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55" grpId="0" animBg="1"/>
      <p:bldP spid="61" grpId="0" animBg="1"/>
      <p:bldP spid="62" grpId="0" animBg="1"/>
      <p:bldP spid="62" grpId="1" animBg="1"/>
      <p:bldP spid="64" grpId="0" animBg="1"/>
      <p:bldP spid="64" grpId="1" animBg="1"/>
      <p:bldP spid="67" grpId="0" animBg="1"/>
      <p:bldP spid="67" grpId="1" animBg="1"/>
      <p:bldP spid="71" grpId="0" animBg="1"/>
      <p:bldP spid="71" grpId="1" animBg="1"/>
      <p:bldP spid="76" grpId="0" animBg="1"/>
      <p:bldP spid="77" grpId="0" animBg="1"/>
      <p:bldP spid="77" grpId="1" animBg="1"/>
      <p:bldP spid="78" grpId="0" animBg="1"/>
      <p:bldP spid="80" grpId="0" animBg="1"/>
      <p:bldP spid="80" grpId="1" animBg="1"/>
      <p:bldP spid="9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olded Corner 49">
            <a:extLst>
              <a:ext uri="{FF2B5EF4-FFF2-40B4-BE49-F238E27FC236}">
                <a16:creationId xmlns:a16="http://schemas.microsoft.com/office/drawing/2014/main" id="{71219A1A-0E18-5B43-8372-4C6FA2C9988D}"/>
              </a:ext>
            </a:extLst>
          </p:cNvPr>
          <p:cNvSpPr/>
          <p:nvPr/>
        </p:nvSpPr>
        <p:spPr>
          <a:xfrm>
            <a:off x="1040769" y="4009628"/>
            <a:ext cx="74847" cy="93301"/>
          </a:xfrm>
          <a:prstGeom prst="foldedCorner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6C3EA07-F7CA-40AB-8D0A-FD1120628B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313" y="265113"/>
            <a:ext cx="8207375" cy="720179"/>
          </a:xfrm>
        </p:spPr>
        <p:txBody>
          <a:bodyPr/>
          <a:lstStyle/>
          <a:p>
            <a:r>
              <a:rPr lang="en-US" dirty="0">
                <a:latin typeface="Georgia" panose="02040502050405020303" pitchFamily="18" charset="0"/>
                <a:ea typeface="ＭＳ Ｐゴシック"/>
              </a:rPr>
              <a:t>Application Scenario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3C3E73-B9A5-413B-B003-7B63281E0B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3C4C6E3F-5E3C-4FBD-BF9E-3C26CFB1E59A}" type="datetime1">
              <a:rPr lang="en-US" smtClean="0"/>
              <a:t>8/25/23</a:t>
            </a:fld>
            <a:endParaRPr lang="fi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83F1-8274-4F18-B6C5-CDB369C14C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12</a:t>
            </a:fld>
            <a:endParaRPr lang="fi-FI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C6D15D-FE7D-E344-8A1C-2B00E5ADAF36}"/>
              </a:ext>
            </a:extLst>
          </p:cNvPr>
          <p:cNvSpPr/>
          <p:nvPr/>
        </p:nvSpPr>
        <p:spPr>
          <a:xfrm>
            <a:off x="708067" y="4225751"/>
            <a:ext cx="720080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MPO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DC0B64F-60C1-6645-A958-9B16B875A23F}"/>
              </a:ext>
            </a:extLst>
          </p:cNvPr>
          <p:cNvSpPr/>
          <p:nvPr/>
        </p:nvSpPr>
        <p:spPr>
          <a:xfrm>
            <a:off x="2084734" y="4225751"/>
            <a:ext cx="720080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SLD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A655975-3C60-4646-AE7D-006FBBE381EE}"/>
              </a:ext>
            </a:extLst>
          </p:cNvPr>
          <p:cNvSpPr/>
          <p:nvPr/>
        </p:nvSpPr>
        <p:spPr>
          <a:xfrm>
            <a:off x="3461401" y="4225751"/>
            <a:ext cx="720080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DPS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BF6D7A7-3EA1-374D-BA48-CA2325E0DFCF}"/>
              </a:ext>
            </a:extLst>
          </p:cNvPr>
          <p:cNvSpPr/>
          <p:nvPr/>
        </p:nvSpPr>
        <p:spPr>
          <a:xfrm>
            <a:off x="4888850" y="4226903"/>
            <a:ext cx="720080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SSC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114E49D-1867-2B4D-964E-71A535EC87D2}"/>
              </a:ext>
            </a:extLst>
          </p:cNvPr>
          <p:cNvSpPr/>
          <p:nvPr/>
        </p:nvSpPr>
        <p:spPr>
          <a:xfrm>
            <a:off x="6355772" y="4225751"/>
            <a:ext cx="720080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VGR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FFF9D5D-9FDA-4340-885C-35C0CD66B143}"/>
              </a:ext>
            </a:extLst>
          </p:cNvPr>
          <p:cNvSpPr/>
          <p:nvPr/>
        </p:nvSpPr>
        <p:spPr>
          <a:xfrm>
            <a:off x="7740352" y="4225751"/>
            <a:ext cx="720080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HBW</a:t>
            </a:r>
          </a:p>
        </p:txBody>
      </p:sp>
      <p:pic>
        <p:nvPicPr>
          <p:cNvPr id="21" name="Picture 20" descr="A grey road with white arrows&#10;&#10;Description automatically generated">
            <a:extLst>
              <a:ext uri="{FF2B5EF4-FFF2-40B4-BE49-F238E27FC236}">
                <a16:creationId xmlns:a16="http://schemas.microsoft.com/office/drawing/2014/main" id="{90496B5C-846F-9842-B2A7-D0B476F25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585" y="3373631"/>
            <a:ext cx="563683" cy="2710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FD56BE5-6500-1645-BF85-2FECEE3FCEA2}"/>
              </a:ext>
            </a:extLst>
          </p:cNvPr>
          <p:cNvSpPr txBox="1"/>
          <p:nvPr/>
        </p:nvSpPr>
        <p:spPr>
          <a:xfrm>
            <a:off x="4713780" y="3079950"/>
            <a:ext cx="63799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FI" sz="1100" dirty="0">
                <a:latin typeface="Georgia" panose="02040502050405020303" pitchFamily="18" charset="0"/>
              </a:rPr>
              <a:t>SDN </a:t>
            </a:r>
          </a:p>
          <a:p>
            <a:pPr algn="ctr"/>
            <a:r>
              <a:rPr lang="en-FI" sz="1100" dirty="0">
                <a:latin typeface="Georgia" panose="02040502050405020303" pitchFamily="18" charset="0"/>
              </a:rPr>
              <a:t>Controller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EAC39E-33C9-FE46-BE6C-8AC6F0E32595}"/>
              </a:ext>
            </a:extLst>
          </p:cNvPr>
          <p:cNvCxnSpPr>
            <a:cxnSpLocks/>
          </p:cNvCxnSpPr>
          <p:nvPr/>
        </p:nvCxnSpPr>
        <p:spPr>
          <a:xfrm flipV="1">
            <a:off x="1130110" y="3680297"/>
            <a:ext cx="913552" cy="474198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7CE657-C54B-344D-A605-580816605FCA}"/>
              </a:ext>
            </a:extLst>
          </p:cNvPr>
          <p:cNvCxnSpPr>
            <a:cxnSpLocks/>
          </p:cNvCxnSpPr>
          <p:nvPr/>
        </p:nvCxnSpPr>
        <p:spPr>
          <a:xfrm flipV="1">
            <a:off x="2339752" y="3715926"/>
            <a:ext cx="0" cy="438569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DCA6E87-82FF-DF48-B7DD-B79891103321}"/>
              </a:ext>
            </a:extLst>
          </p:cNvPr>
          <p:cNvCxnSpPr>
            <a:cxnSpLocks/>
          </p:cNvCxnSpPr>
          <p:nvPr/>
        </p:nvCxnSpPr>
        <p:spPr>
          <a:xfrm flipH="1" flipV="1">
            <a:off x="2492152" y="3715926"/>
            <a:ext cx="969249" cy="509825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F3E1043-D51E-394D-965E-AB14DDDA9BEB}"/>
              </a:ext>
            </a:extLst>
          </p:cNvPr>
          <p:cNvCxnSpPr>
            <a:cxnSpLocks/>
          </p:cNvCxnSpPr>
          <p:nvPr/>
        </p:nvCxnSpPr>
        <p:spPr>
          <a:xfrm flipH="1" flipV="1">
            <a:off x="2631538" y="3698111"/>
            <a:ext cx="2214445" cy="527642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7A60A11-9259-6B46-A455-FF088BB87819}"/>
              </a:ext>
            </a:extLst>
          </p:cNvPr>
          <p:cNvCxnSpPr>
            <a:cxnSpLocks/>
          </p:cNvCxnSpPr>
          <p:nvPr/>
        </p:nvCxnSpPr>
        <p:spPr>
          <a:xfrm flipH="1" flipV="1">
            <a:off x="2648416" y="3653048"/>
            <a:ext cx="3690772" cy="572704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E2D668C-6FEE-814B-B4D2-C6E003CB20F5}"/>
              </a:ext>
            </a:extLst>
          </p:cNvPr>
          <p:cNvCxnSpPr>
            <a:cxnSpLocks/>
          </p:cNvCxnSpPr>
          <p:nvPr/>
        </p:nvCxnSpPr>
        <p:spPr>
          <a:xfrm flipH="1" flipV="1">
            <a:off x="2708162" y="3610344"/>
            <a:ext cx="5015606" cy="615406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A0EF73C-D5AB-9E4E-B2A3-844724608DB3}"/>
              </a:ext>
            </a:extLst>
          </p:cNvPr>
          <p:cNvCxnSpPr>
            <a:cxnSpLocks/>
          </p:cNvCxnSpPr>
          <p:nvPr/>
        </p:nvCxnSpPr>
        <p:spPr>
          <a:xfrm flipV="1">
            <a:off x="2339752" y="2898385"/>
            <a:ext cx="0" cy="368199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EECDEF0-0947-BA4C-A7AD-51C32726C6AD}"/>
              </a:ext>
            </a:extLst>
          </p:cNvPr>
          <p:cNvCxnSpPr>
            <a:cxnSpLocks/>
          </p:cNvCxnSpPr>
          <p:nvPr/>
        </p:nvCxnSpPr>
        <p:spPr>
          <a:xfrm flipV="1">
            <a:off x="6732240" y="2953216"/>
            <a:ext cx="0" cy="368199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FC3AB86-C92A-684A-969A-89DDF82DC5BD}"/>
              </a:ext>
            </a:extLst>
          </p:cNvPr>
          <p:cNvCxnSpPr>
            <a:cxnSpLocks/>
          </p:cNvCxnSpPr>
          <p:nvPr/>
        </p:nvCxnSpPr>
        <p:spPr>
          <a:xfrm flipV="1">
            <a:off x="5608930" y="3651188"/>
            <a:ext cx="882658" cy="552756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8B320CF-F5F3-BD4B-82F7-874C0751EE30}"/>
              </a:ext>
            </a:extLst>
          </p:cNvPr>
          <p:cNvCxnSpPr>
            <a:cxnSpLocks/>
          </p:cNvCxnSpPr>
          <p:nvPr/>
        </p:nvCxnSpPr>
        <p:spPr>
          <a:xfrm flipV="1">
            <a:off x="6732240" y="3696884"/>
            <a:ext cx="0" cy="507060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CD33E34-CA8E-B14F-882F-F321D1879A4C}"/>
              </a:ext>
            </a:extLst>
          </p:cNvPr>
          <p:cNvCxnSpPr>
            <a:cxnSpLocks/>
          </p:cNvCxnSpPr>
          <p:nvPr/>
        </p:nvCxnSpPr>
        <p:spPr>
          <a:xfrm flipH="1" flipV="1">
            <a:off x="7059268" y="3635496"/>
            <a:ext cx="763426" cy="519000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A4A7926E-7CA8-4849-8B3B-CFE19C3240C3}"/>
              </a:ext>
            </a:extLst>
          </p:cNvPr>
          <p:cNvSpPr/>
          <p:nvPr/>
        </p:nvSpPr>
        <p:spPr>
          <a:xfrm>
            <a:off x="1763688" y="746239"/>
            <a:ext cx="5820665" cy="1493352"/>
          </a:xfrm>
          <a:prstGeom prst="roundRect">
            <a:avLst>
              <a:gd name="adj" fmla="val 7892"/>
            </a:avLst>
          </a:prstGeom>
          <a:ln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I" sz="1400" dirty="0">
              <a:latin typeface="Georgia" panose="02040502050405020303" pitchFamily="18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D856636-257F-164F-A996-5E93F396A3FC}"/>
              </a:ext>
            </a:extLst>
          </p:cNvPr>
          <p:cNvSpPr txBox="1"/>
          <p:nvPr/>
        </p:nvSpPr>
        <p:spPr>
          <a:xfrm>
            <a:off x="3869533" y="869457"/>
            <a:ext cx="1286067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FI" sz="1100" dirty="0">
                <a:latin typeface="Georgia" panose="02040502050405020303" pitchFamily="18" charset="0"/>
              </a:rPr>
              <a:t>SINDIT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B5C917B8-9DEB-A941-987E-D7CC3BE448D2}"/>
              </a:ext>
            </a:extLst>
          </p:cNvPr>
          <p:cNvSpPr/>
          <p:nvPr/>
        </p:nvSpPr>
        <p:spPr>
          <a:xfrm>
            <a:off x="1979712" y="1777380"/>
            <a:ext cx="2016222" cy="318174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200" dirty="0">
                <a:latin typeface="Georgia" panose="02040502050405020303" pitchFamily="18" charset="0"/>
              </a:rPr>
              <a:t>Threat Detection Tools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29B4DE3-DC3E-E948-8919-6BBCC023C46A}"/>
              </a:ext>
            </a:extLst>
          </p:cNvPr>
          <p:cNvCxnSpPr>
            <a:cxnSpLocks/>
          </p:cNvCxnSpPr>
          <p:nvPr/>
        </p:nvCxnSpPr>
        <p:spPr>
          <a:xfrm flipV="1">
            <a:off x="2339752" y="2126155"/>
            <a:ext cx="0" cy="368199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C1E2C98-22CA-B542-81F3-6A7B5842828D}"/>
              </a:ext>
            </a:extLst>
          </p:cNvPr>
          <p:cNvCxnSpPr>
            <a:cxnSpLocks/>
          </p:cNvCxnSpPr>
          <p:nvPr/>
        </p:nvCxnSpPr>
        <p:spPr>
          <a:xfrm flipV="1">
            <a:off x="6740255" y="2126154"/>
            <a:ext cx="0" cy="368199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73E2E46-F75D-8D4E-BE57-30DAB3581506}"/>
              </a:ext>
            </a:extLst>
          </p:cNvPr>
          <p:cNvCxnSpPr>
            <a:cxnSpLocks/>
          </p:cNvCxnSpPr>
          <p:nvPr/>
        </p:nvCxnSpPr>
        <p:spPr>
          <a:xfrm flipH="1" flipV="1">
            <a:off x="2708162" y="3475407"/>
            <a:ext cx="1503798" cy="0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4A77EF5-F9E9-3B41-A23A-4B9344C35EBE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4716821" y="3475408"/>
            <a:ext cx="1778764" cy="0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Folded Corner 80">
            <a:extLst>
              <a:ext uri="{FF2B5EF4-FFF2-40B4-BE49-F238E27FC236}">
                <a16:creationId xmlns:a16="http://schemas.microsoft.com/office/drawing/2014/main" id="{71A742BA-3D7B-4C4D-9479-F8C2E57E5F09}"/>
              </a:ext>
            </a:extLst>
          </p:cNvPr>
          <p:cNvSpPr/>
          <p:nvPr/>
        </p:nvSpPr>
        <p:spPr>
          <a:xfrm>
            <a:off x="256989" y="3219934"/>
            <a:ext cx="845688" cy="474198"/>
          </a:xfrm>
          <a:prstGeom prst="foldedCorne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r>
              <a:rPr lang="en-GB" sz="1000" dirty="0">
                <a:latin typeface="Georgia" panose="02040502050405020303" pitchFamily="18" charset="0"/>
              </a:rPr>
              <a:t>S</a:t>
            </a:r>
            <a:r>
              <a:rPr lang="en-FI" sz="1000" dirty="0">
                <a:latin typeface="Georgia" panose="02040502050405020303" pitchFamily="18" charset="0"/>
              </a:rPr>
              <a:t>ensor data</a:t>
            </a:r>
          </a:p>
        </p:txBody>
      </p:sp>
      <p:sp>
        <p:nvSpPr>
          <p:cNvPr id="82" name="Folded Corner 81">
            <a:extLst>
              <a:ext uri="{FF2B5EF4-FFF2-40B4-BE49-F238E27FC236}">
                <a16:creationId xmlns:a16="http://schemas.microsoft.com/office/drawing/2014/main" id="{FE279D51-B4CC-5E45-A5EF-04084D3325A4}"/>
              </a:ext>
            </a:extLst>
          </p:cNvPr>
          <p:cNvSpPr/>
          <p:nvPr/>
        </p:nvSpPr>
        <p:spPr>
          <a:xfrm>
            <a:off x="1043608" y="4012261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83" name="Folded Corner 82">
            <a:extLst>
              <a:ext uri="{FF2B5EF4-FFF2-40B4-BE49-F238E27FC236}">
                <a16:creationId xmlns:a16="http://schemas.microsoft.com/office/drawing/2014/main" id="{5890CB99-9D97-D84B-8863-C87E9BA15C6B}"/>
              </a:ext>
            </a:extLst>
          </p:cNvPr>
          <p:cNvSpPr/>
          <p:nvPr/>
        </p:nvSpPr>
        <p:spPr>
          <a:xfrm>
            <a:off x="2196686" y="4066661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84" name="Folded Corner 83">
            <a:extLst>
              <a:ext uri="{FF2B5EF4-FFF2-40B4-BE49-F238E27FC236}">
                <a16:creationId xmlns:a16="http://schemas.microsoft.com/office/drawing/2014/main" id="{379D01A8-E089-2F46-BE6C-BA2B8C1116BB}"/>
              </a:ext>
            </a:extLst>
          </p:cNvPr>
          <p:cNvSpPr/>
          <p:nvPr/>
        </p:nvSpPr>
        <p:spPr>
          <a:xfrm>
            <a:off x="3456596" y="4084870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85" name="Folded Corner 84">
            <a:extLst>
              <a:ext uri="{FF2B5EF4-FFF2-40B4-BE49-F238E27FC236}">
                <a16:creationId xmlns:a16="http://schemas.microsoft.com/office/drawing/2014/main" id="{77C38665-2A18-164F-8CCE-5F7E87CCB729}"/>
              </a:ext>
            </a:extLst>
          </p:cNvPr>
          <p:cNvSpPr/>
          <p:nvPr/>
        </p:nvSpPr>
        <p:spPr>
          <a:xfrm>
            <a:off x="4832585" y="4097932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86" name="Folded Corner 85">
            <a:extLst>
              <a:ext uri="{FF2B5EF4-FFF2-40B4-BE49-F238E27FC236}">
                <a16:creationId xmlns:a16="http://schemas.microsoft.com/office/drawing/2014/main" id="{942232CB-593A-754B-9B30-B27EF9E54C0F}"/>
              </a:ext>
            </a:extLst>
          </p:cNvPr>
          <p:cNvSpPr/>
          <p:nvPr/>
        </p:nvSpPr>
        <p:spPr>
          <a:xfrm>
            <a:off x="5487451" y="4097931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87" name="Folded Corner 86">
            <a:extLst>
              <a:ext uri="{FF2B5EF4-FFF2-40B4-BE49-F238E27FC236}">
                <a16:creationId xmlns:a16="http://schemas.microsoft.com/office/drawing/2014/main" id="{2389C2D8-AFF7-6F4B-8970-FD3C0BDD57A0}"/>
              </a:ext>
            </a:extLst>
          </p:cNvPr>
          <p:cNvSpPr/>
          <p:nvPr/>
        </p:nvSpPr>
        <p:spPr>
          <a:xfrm>
            <a:off x="6303117" y="4102155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88" name="Folded Corner 87">
            <a:extLst>
              <a:ext uri="{FF2B5EF4-FFF2-40B4-BE49-F238E27FC236}">
                <a16:creationId xmlns:a16="http://schemas.microsoft.com/office/drawing/2014/main" id="{45C65C41-77E8-8D4E-8B85-5CD311633565}"/>
              </a:ext>
            </a:extLst>
          </p:cNvPr>
          <p:cNvSpPr/>
          <p:nvPr/>
        </p:nvSpPr>
        <p:spPr>
          <a:xfrm>
            <a:off x="6772305" y="4084870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89" name="Folded Corner 88">
            <a:extLst>
              <a:ext uri="{FF2B5EF4-FFF2-40B4-BE49-F238E27FC236}">
                <a16:creationId xmlns:a16="http://schemas.microsoft.com/office/drawing/2014/main" id="{82E06050-4FE0-5746-9D4A-BF526125836A}"/>
              </a:ext>
            </a:extLst>
          </p:cNvPr>
          <p:cNvSpPr/>
          <p:nvPr/>
        </p:nvSpPr>
        <p:spPr>
          <a:xfrm>
            <a:off x="7648921" y="4094032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90" name="Folded Corner 89">
            <a:extLst>
              <a:ext uri="{FF2B5EF4-FFF2-40B4-BE49-F238E27FC236}">
                <a16:creationId xmlns:a16="http://schemas.microsoft.com/office/drawing/2014/main" id="{2BC0865E-3845-544B-B67A-0214D8C3738F}"/>
              </a:ext>
            </a:extLst>
          </p:cNvPr>
          <p:cNvSpPr/>
          <p:nvPr/>
        </p:nvSpPr>
        <p:spPr>
          <a:xfrm>
            <a:off x="7822694" y="4000312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55" name="Folded Corner 54">
            <a:extLst>
              <a:ext uri="{FF2B5EF4-FFF2-40B4-BE49-F238E27FC236}">
                <a16:creationId xmlns:a16="http://schemas.microsoft.com/office/drawing/2014/main" id="{A1FAFB71-1052-3343-BF6B-3043695BC93D}"/>
              </a:ext>
            </a:extLst>
          </p:cNvPr>
          <p:cNvSpPr/>
          <p:nvPr/>
        </p:nvSpPr>
        <p:spPr>
          <a:xfrm>
            <a:off x="264716" y="3225837"/>
            <a:ext cx="845688" cy="474198"/>
          </a:xfrm>
          <a:prstGeom prst="foldedCorner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/>
            <a:r>
              <a:rPr lang="en-US" sz="1000" dirty="0" err="1">
                <a:latin typeface="Georgia" panose="02040502050405020303" pitchFamily="18" charset="0"/>
              </a:rPr>
              <a:t>DdoS</a:t>
            </a:r>
            <a:r>
              <a:rPr lang="en-US" sz="1000" dirty="0">
                <a:latin typeface="Georgia" panose="02040502050405020303" pitchFamily="18" charset="0"/>
              </a:rPr>
              <a:t> Attack</a:t>
            </a:r>
            <a:endParaRPr lang="en-GB" sz="1000" dirty="0">
              <a:latin typeface="Georgia" panose="02040502050405020303" pitchFamily="18" charset="0"/>
            </a:endParaRP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0F1E014E-A030-C54F-9DEB-0D6956B579DD}"/>
              </a:ext>
            </a:extLst>
          </p:cNvPr>
          <p:cNvSpPr/>
          <p:nvPr/>
        </p:nvSpPr>
        <p:spPr>
          <a:xfrm>
            <a:off x="3845878" y="1218397"/>
            <a:ext cx="1286067" cy="414967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SOAR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614E58DB-8CE0-864A-9984-4D1A6ED27A13}"/>
              </a:ext>
            </a:extLst>
          </p:cNvPr>
          <p:cNvSpPr/>
          <p:nvPr/>
        </p:nvSpPr>
        <p:spPr>
          <a:xfrm>
            <a:off x="5723434" y="1014521"/>
            <a:ext cx="1716420" cy="414967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Knowledge Graph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B7B29548-5709-DF49-BCBF-6F9C3B54B6A5}"/>
              </a:ext>
            </a:extLst>
          </p:cNvPr>
          <p:cNvSpPr/>
          <p:nvPr/>
        </p:nvSpPr>
        <p:spPr>
          <a:xfrm>
            <a:off x="1897797" y="951511"/>
            <a:ext cx="1716420" cy="414967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CTI (Playbook)</a:t>
            </a:r>
          </a:p>
        </p:txBody>
      </p:sp>
      <p:sp>
        <p:nvSpPr>
          <p:cNvPr id="61" name="Folded Corner 60">
            <a:extLst>
              <a:ext uri="{FF2B5EF4-FFF2-40B4-BE49-F238E27FC236}">
                <a16:creationId xmlns:a16="http://schemas.microsoft.com/office/drawing/2014/main" id="{B34D2286-0239-5746-868A-C010C8B1A692}"/>
              </a:ext>
            </a:extLst>
          </p:cNvPr>
          <p:cNvSpPr/>
          <p:nvPr/>
        </p:nvSpPr>
        <p:spPr>
          <a:xfrm>
            <a:off x="453260" y="1406672"/>
            <a:ext cx="845688" cy="474198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r>
              <a:rPr lang="en-US" sz="1000" dirty="0">
                <a:latin typeface="Georgia" panose="02040502050405020303" pitchFamily="18" charset="0"/>
              </a:rPr>
              <a:t>Security Report</a:t>
            </a:r>
            <a:endParaRPr lang="en-GB" sz="1000" dirty="0">
              <a:latin typeface="Georgia" panose="02040502050405020303" pitchFamily="18" charset="0"/>
            </a:endParaRPr>
          </a:p>
        </p:txBody>
      </p:sp>
      <p:sp>
        <p:nvSpPr>
          <p:cNvPr id="62" name="Folded Corner 61">
            <a:extLst>
              <a:ext uri="{FF2B5EF4-FFF2-40B4-BE49-F238E27FC236}">
                <a16:creationId xmlns:a16="http://schemas.microsoft.com/office/drawing/2014/main" id="{B2843929-C7C3-014C-B2EE-173039B270F0}"/>
              </a:ext>
            </a:extLst>
          </p:cNvPr>
          <p:cNvSpPr/>
          <p:nvPr/>
        </p:nvSpPr>
        <p:spPr>
          <a:xfrm>
            <a:off x="2366575" y="1650093"/>
            <a:ext cx="79708" cy="74004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GB" sz="1000" dirty="0">
              <a:latin typeface="Georgia" panose="02040502050405020303" pitchFamily="18" charset="0"/>
            </a:endParaRPr>
          </a:p>
        </p:txBody>
      </p:sp>
      <p:sp>
        <p:nvSpPr>
          <p:cNvPr id="64" name="Folded Corner 63">
            <a:extLst>
              <a:ext uri="{FF2B5EF4-FFF2-40B4-BE49-F238E27FC236}">
                <a16:creationId xmlns:a16="http://schemas.microsoft.com/office/drawing/2014/main" id="{FAFFF439-6F44-FF4E-B7CA-982C70A890C5}"/>
              </a:ext>
            </a:extLst>
          </p:cNvPr>
          <p:cNvSpPr/>
          <p:nvPr/>
        </p:nvSpPr>
        <p:spPr>
          <a:xfrm>
            <a:off x="2351336" y="1643451"/>
            <a:ext cx="79708" cy="74004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GB" sz="1000" dirty="0">
              <a:latin typeface="Georgia" panose="02040502050405020303" pitchFamily="18" charset="0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F664F395-8357-FE44-AD15-0D6568D411C1}"/>
              </a:ext>
            </a:extLst>
          </p:cNvPr>
          <p:cNvSpPr/>
          <p:nvPr/>
        </p:nvSpPr>
        <p:spPr>
          <a:xfrm>
            <a:off x="4094859" y="1784522"/>
            <a:ext cx="1716420" cy="318174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200" dirty="0">
                <a:latin typeface="Georgia" panose="02040502050405020303" pitchFamily="18" charset="0"/>
              </a:rPr>
              <a:t>Configuration Tools</a:t>
            </a:r>
          </a:p>
        </p:txBody>
      </p:sp>
      <p:sp>
        <p:nvSpPr>
          <p:cNvPr id="67" name="Folded Corner 66">
            <a:extLst>
              <a:ext uri="{FF2B5EF4-FFF2-40B4-BE49-F238E27FC236}">
                <a16:creationId xmlns:a16="http://schemas.microsoft.com/office/drawing/2014/main" id="{DD273D4A-2FE8-2145-90AD-54E6CA0C4DA4}"/>
              </a:ext>
            </a:extLst>
          </p:cNvPr>
          <p:cNvSpPr/>
          <p:nvPr/>
        </p:nvSpPr>
        <p:spPr>
          <a:xfrm>
            <a:off x="5595343" y="1177132"/>
            <a:ext cx="79708" cy="74004"/>
          </a:xfrm>
          <a:prstGeom prst="foldedCorner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GB" sz="1000" dirty="0">
              <a:latin typeface="Georgia" panose="02040502050405020303" pitchFamily="18" charset="0"/>
            </a:endParaRPr>
          </a:p>
        </p:txBody>
      </p:sp>
      <p:sp>
        <p:nvSpPr>
          <p:cNvPr id="71" name="Folded Corner 70">
            <a:extLst>
              <a:ext uri="{FF2B5EF4-FFF2-40B4-BE49-F238E27FC236}">
                <a16:creationId xmlns:a16="http://schemas.microsoft.com/office/drawing/2014/main" id="{5A954556-5BFB-BE4E-95B9-A927EA13CD67}"/>
              </a:ext>
            </a:extLst>
          </p:cNvPr>
          <p:cNvSpPr/>
          <p:nvPr/>
        </p:nvSpPr>
        <p:spPr>
          <a:xfrm>
            <a:off x="4953069" y="1465567"/>
            <a:ext cx="79708" cy="74004"/>
          </a:xfrm>
          <a:prstGeom prst="foldedCorner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/>
            <a:endParaRPr lang="en-GB" sz="1000" dirty="0">
              <a:latin typeface="Georgia" panose="02040502050405020303" pitchFamily="18" charset="0"/>
            </a:endParaRPr>
          </a:p>
        </p:txBody>
      </p:sp>
      <p:sp>
        <p:nvSpPr>
          <p:cNvPr id="76" name="Folded Corner 75">
            <a:extLst>
              <a:ext uri="{FF2B5EF4-FFF2-40B4-BE49-F238E27FC236}">
                <a16:creationId xmlns:a16="http://schemas.microsoft.com/office/drawing/2014/main" id="{5E5A55B3-A51C-3247-8B42-DB2DC3972154}"/>
              </a:ext>
            </a:extLst>
          </p:cNvPr>
          <p:cNvSpPr/>
          <p:nvPr/>
        </p:nvSpPr>
        <p:spPr>
          <a:xfrm>
            <a:off x="5562298" y="275248"/>
            <a:ext cx="929290" cy="419713"/>
          </a:xfrm>
          <a:prstGeom prst="foldedCorner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/>
            <a:r>
              <a:rPr lang="en-GB" sz="1000" dirty="0">
                <a:latin typeface="Georgia" panose="02040502050405020303" pitchFamily="18" charset="0"/>
              </a:rPr>
              <a:t>Security Plan</a:t>
            </a:r>
          </a:p>
        </p:txBody>
      </p:sp>
      <p:sp>
        <p:nvSpPr>
          <p:cNvPr id="77" name="Folded Corner 76">
            <a:extLst>
              <a:ext uri="{FF2B5EF4-FFF2-40B4-BE49-F238E27FC236}">
                <a16:creationId xmlns:a16="http://schemas.microsoft.com/office/drawing/2014/main" id="{8E575C95-6E3D-FE43-8733-ADDA4B58CFC3}"/>
              </a:ext>
            </a:extLst>
          </p:cNvPr>
          <p:cNvSpPr/>
          <p:nvPr/>
        </p:nvSpPr>
        <p:spPr>
          <a:xfrm>
            <a:off x="5076056" y="2209428"/>
            <a:ext cx="79708" cy="74004"/>
          </a:xfrm>
          <a:prstGeom prst="foldedCorner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GB" sz="1000" dirty="0">
              <a:latin typeface="Georgia" panose="02040502050405020303" pitchFamily="18" charset="0"/>
            </a:endParaRPr>
          </a:p>
        </p:txBody>
      </p:sp>
      <p:sp>
        <p:nvSpPr>
          <p:cNvPr id="78" name="Folded Corner 77">
            <a:extLst>
              <a:ext uri="{FF2B5EF4-FFF2-40B4-BE49-F238E27FC236}">
                <a16:creationId xmlns:a16="http://schemas.microsoft.com/office/drawing/2014/main" id="{D5AA483C-D37C-464F-B2BD-2C0092E88D4D}"/>
              </a:ext>
            </a:extLst>
          </p:cNvPr>
          <p:cNvSpPr/>
          <p:nvPr/>
        </p:nvSpPr>
        <p:spPr>
          <a:xfrm>
            <a:off x="3642033" y="2457826"/>
            <a:ext cx="713938" cy="393055"/>
          </a:xfrm>
          <a:prstGeom prst="foldedCorner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r>
              <a:rPr lang="en-GB" sz="1000" dirty="0">
                <a:latin typeface="Georgia" panose="02040502050405020303" pitchFamily="18" charset="0"/>
              </a:rPr>
              <a:t>Firewall Config</a:t>
            </a:r>
          </a:p>
        </p:txBody>
      </p:sp>
      <p:pic>
        <p:nvPicPr>
          <p:cNvPr id="11" name="Picture 10" descr="A grey road with white arrows&#10;&#10;Description automatically generated">
            <a:extLst>
              <a:ext uri="{FF2B5EF4-FFF2-40B4-BE49-F238E27FC236}">
                <a16:creationId xmlns:a16="http://schemas.microsoft.com/office/drawing/2014/main" id="{596B5FA7-5C74-7743-9486-A1F8A986A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734" y="3373632"/>
            <a:ext cx="563683" cy="271037"/>
          </a:xfrm>
          <a:prstGeom prst="rect">
            <a:avLst/>
          </a:prstGeom>
        </p:spPr>
      </p:pic>
      <p:pic>
        <p:nvPicPr>
          <p:cNvPr id="23" name="Graphic 22" descr="Server">
            <a:extLst>
              <a:ext uri="{FF2B5EF4-FFF2-40B4-BE49-F238E27FC236}">
                <a16:creationId xmlns:a16="http://schemas.microsoft.com/office/drawing/2014/main" id="{B9C9510B-86D0-7B4F-A9E3-4815A4D9E3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83968" y="3187468"/>
            <a:ext cx="457200" cy="45720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509B82E-A25F-EE4A-BE66-BCBA436A826F}"/>
              </a:ext>
            </a:extLst>
          </p:cNvPr>
          <p:cNvSpPr/>
          <p:nvPr/>
        </p:nvSpPr>
        <p:spPr>
          <a:xfrm>
            <a:off x="1705197" y="2545632"/>
            <a:ext cx="1479154" cy="318174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MQTT Gateway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04F2B52-2E4C-E746-B47C-8A3DF07399DC}"/>
              </a:ext>
            </a:extLst>
          </p:cNvPr>
          <p:cNvSpPr/>
          <p:nvPr/>
        </p:nvSpPr>
        <p:spPr>
          <a:xfrm>
            <a:off x="5905761" y="2539326"/>
            <a:ext cx="1620101" cy="318174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OPC-UA Gateway</a:t>
            </a:r>
          </a:p>
        </p:txBody>
      </p:sp>
      <p:sp>
        <p:nvSpPr>
          <p:cNvPr id="80" name="Folded Corner 79">
            <a:extLst>
              <a:ext uri="{FF2B5EF4-FFF2-40B4-BE49-F238E27FC236}">
                <a16:creationId xmlns:a16="http://schemas.microsoft.com/office/drawing/2014/main" id="{999BF1BB-87B1-D14C-A19D-2DE5B6DCE7AE}"/>
              </a:ext>
            </a:extLst>
          </p:cNvPr>
          <p:cNvSpPr/>
          <p:nvPr/>
        </p:nvSpPr>
        <p:spPr>
          <a:xfrm>
            <a:off x="1040769" y="4009628"/>
            <a:ext cx="74847" cy="93301"/>
          </a:xfrm>
          <a:prstGeom prst="foldedCorner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268BE774-EBF5-8F48-A457-51C1D6B1750A}"/>
              </a:ext>
            </a:extLst>
          </p:cNvPr>
          <p:cNvSpPr/>
          <p:nvPr/>
        </p:nvSpPr>
        <p:spPr>
          <a:xfrm>
            <a:off x="1916088" y="1705372"/>
            <a:ext cx="5248181" cy="435068"/>
          </a:xfrm>
          <a:prstGeom prst="roundRect">
            <a:avLst>
              <a:gd name="adj" fmla="val 7892"/>
            </a:avLst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I" sz="1400" dirty="0">
              <a:latin typeface="Georgia" panose="02040502050405020303" pitchFamily="18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A7B55F1-B23D-C849-8DB5-4636FFA2F9C4}"/>
              </a:ext>
            </a:extLst>
          </p:cNvPr>
          <p:cNvSpPr txBox="1"/>
          <p:nvPr/>
        </p:nvSpPr>
        <p:spPr>
          <a:xfrm>
            <a:off x="5905761" y="1848561"/>
            <a:ext cx="1286067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FI" sz="1100" dirty="0">
                <a:latin typeface="Georgia" panose="02040502050405020303" pitchFamily="18" charset="0"/>
              </a:rPr>
              <a:t>Security Tools</a:t>
            </a: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4548EC4C-438F-054D-9524-4F83E0B53103}"/>
              </a:ext>
            </a:extLst>
          </p:cNvPr>
          <p:cNvSpPr/>
          <p:nvPr/>
        </p:nvSpPr>
        <p:spPr>
          <a:xfrm>
            <a:off x="716738" y="4225751"/>
            <a:ext cx="720080" cy="50405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MPO</a:t>
            </a:r>
          </a:p>
        </p:txBody>
      </p:sp>
    </p:spTree>
    <p:extLst>
      <p:ext uri="{BB962C8B-B14F-4D97-AF65-F5344CB8AC3E}">
        <p14:creationId xmlns:p14="http://schemas.microsoft.com/office/powerpoint/2010/main" val="2663074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022E-16 C 0.00121 -0.00139 0.00278 -0.00222 0.00399 -0.00361 C 0.00642 -0.00583 0.00851 -0.00861 0.01076 -0.01083 C 0.01163 -0.01194 0.01267 -0.0125 0.01337 -0.01361 C 0.01441 -0.01472 0.01545 -0.01583 0.01649 -0.01694 C 0.01927 -0.01917 0.02205 -0.02139 0.02483 -0.02361 C 0.02621 -0.02472 0.02778 -0.02556 0.02899 -0.02694 C 0.03021 -0.02806 0.03142 -0.02917 0.03264 -0.03028 C 0.03368 -0.03083 0.0349 -0.03111 0.03576 -0.03194 C 0.03767 -0.03333 0.03924 -0.03556 0.04097 -0.03694 C 0.04826 -0.04139 0.0368 -0.03389 0.04878 -0.04361 C 0.04983 -0.04417 0.05087 -0.04528 0.05191 -0.04583 C 0.05312 -0.04694 0.05451 -0.0475 0.05555 -0.04861 C 0.05694 -0.04944 0.05799 -0.05083 0.0592 -0.05194 C 0.07101 -0.06056 0.05243 -0.045 0.06597 -0.05583 C 0.07292 -0.06139 0.06649 -0.05778 0.07587 -0.06417 C 0.07708 -0.06528 0.07847 -0.06583 0.07951 -0.06694 C 0.08177 -0.06833 0.08368 -0.07028 0.08576 -0.07194 C 0.08698 -0.0725 0.08837 -0.07333 0.08941 -0.07417 C 0.09444 -0.07833 0.0901 -0.07583 0.09358 -0.0775 C 0.09826 -0.0825 0.09097 -0.075 0.09826 -0.08083 C 0.09896 -0.08139 0.09983 -0.08194 0.10035 -0.0825 C 0.10104 -0.08306 0.10139 -0.08389 0.10191 -0.08417 C 0.10243 -0.08472 0.10312 -0.08472 0.10347 -0.08528 C 0.10417 -0.08556 0.10469 -0.08611 0.10503 -0.08694 C 0.10573 -0.0875 0.10608 -0.08861 0.1066 -0.08917 C 0.1118 -0.09389 0.10503 -0.08444 0.1118 -0.09194 C 0.11389 -0.09389 0.11285 -0.09306 0.11493 -0.09417 L 0.11962 -0.09917 L 0.12118 -0.10083 C 0.12153 -0.1025 0.12222 -0.10528 0.12222 -0.10694 C 0.12257 -0.11111 0.12257 -0.11583 0.12274 -0.12028 C 0.1243 -0.14278 0.12378 -0.13333 0.12483 -0.14528 C 0.12517 -0.14694 0.12535 -0.14889 0.12535 -0.15083 C 0.12569 -0.15333 0.12569 -0.15611 0.12587 -0.15861 C 0.12604 -0.16 0.12621 -0.16139 0.12639 -0.1625 C 0.12708 -0.19556 0.12726 -0.19306 0.12639 -0.22694 C 0.12639 -0.22972 0.12604 -0.2325 0.12587 -0.23528 C 0.12569 -0.25528 0.12569 -0.27583 0.12535 -0.29583 C 0.12535 -0.29694 0.125 -0.2975 0.12483 -0.29861 C 0.12465 -0.3 0.12465 -0.30194 0.1243 -0.30361 C 0.1243 -0.30444 0.12396 -0.305 0.12378 -0.30583 C 0.12378 -0.3075 0.12378 -0.30917 0.12378 -0.31083 " pathEditMode="relative" rAng="0" ptsTypes="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37" y="-155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21 -0.01611 -0.00087 -0.00722 0 -0.03666 C 0 -0.04027 0.00018 -0.04361 0.00052 -0.04666 C 0.0007 -0.04861 0.00122 -0.05111 0.00156 -0.05277 C 0.00174 -0.07111 0.00174 -0.09 0.00209 -0.10833 C 0.00209 -0.11 0.00226 -0.11139 0.00261 -0.11277 C 0.00261 -0.11361 0.00295 -0.11444 0.00313 -0.115 C 0.00295 -0.12222 0.00278 -0.12972 0.00261 -0.13666 C 0.00243 -0.14083 0.00209 -0.14444 0.00209 -0.14833 C 0.00174 -0.18305 0.00191 -0.21805 0.00156 -0.25277 C 0.00156 -0.25472 0.00122 -0.25666 0.00104 -0.25833 C 0.00087 -0.26 0.00052 -0.26111 0.00052 -0.26277 C 0.00035 -0.28194 0.00052 -0.30166 0.00052 -0.32083 " pathEditMode="relative" ptsTypes="AAAAAAAAAAAAA">
                                      <p:cBhvr>
                                        <p:cTn id="8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39 0.00055 -0.00278 0.00111 -0.00417 0.00111 C -0.00903 0.00111 -0.00712 0.00055 -0.01007 -0.00056 C -0.01146 -0.00139 -0.0132 -0.00167 -0.01459 -0.00223 C -0.01598 -0.00334 -0.01737 -0.005 -0.01875 -0.00556 C -0.02049 -0.00639 -0.02101 -0.00639 -0.02257 -0.00723 C -0.02344 -0.00778 -0.02431 -0.00834 -0.025 -0.00889 C -0.02622 -0.01 -0.02709 -0.01112 -0.02813 -0.01223 C -0.0283 -0.0125 -0.03125 -0.01556 -0.03125 -0.01556 C -0.03195 -0.01667 -0.03282 -0.01723 -0.03334 -0.01834 C -0.03646 -0.0225 -0.03421 -0.02084 -0.03716 -0.02223 C -0.04046 -0.02612 -0.03664 -0.02167 -0.04028 -0.02667 C -0.04184 -0.02889 -0.04219 -0.02889 -0.04375 -0.03056 C -0.0441 -0.03112 -0.04688 -0.03445 -0.04757 -0.035 C -0.05052 -0.03695 -0.05122 -0.03584 -0.05382 -0.04 C -0.05487 -0.04167 -0.05573 -0.04334 -0.05695 -0.045 C -0.05764 -0.04556 -0.05834 -0.04639 -0.05903 -0.04723 C -0.06007 -0.04889 -0.06077 -0.05112 -0.06216 -0.05223 C -0.0625 -0.05278 -0.0632 -0.05334 -0.06355 -0.05389 C -0.06424 -0.05473 -0.06459 -0.05584 -0.06528 -0.05667 C -0.06546 -0.05695 -0.06823 -0.06028 -0.06875 -0.06056 C -0.0698 -0.06139 -0.07084 -0.06167 -0.07188 -0.06223 L -0.07674 -0.065 L -0.07987 -0.06667 C -0.08212 -0.06834 -0.08334 -0.06973 -0.08542 -0.07056 C -0.08681 -0.07139 -0.0882 -0.07195 -0.08959 -0.07223 C -0.09063 -0.07278 -0.0915 -0.07278 -0.09237 -0.07334 C -0.09341 -0.07362 -0.09445 -0.07389 -0.09549 -0.075 C -0.09671 -0.07612 -0.09757 -0.07723 -0.09896 -0.07834 C -0.09966 -0.07862 -0.10052 -0.07862 -0.10105 -0.07889 C -0.10174 -0.07917 -0.10209 -0.07973 -0.10278 -0.08 C -0.10348 -0.08028 -0.10452 -0.08028 -0.10521 -0.08056 C -0.10608 -0.08084 -0.1066 -0.08139 -0.1073 -0.08167 C -0.10973 -0.0825 -0.1099 -0.08223 -0.11216 -0.08334 C -0.11268 -0.08334 -0.1132 -0.08362 -0.11355 -0.08389 C -0.11441 -0.08445 -0.11511 -0.085 -0.11563 -0.08556 C -0.11702 -0.08695 -0.11893 -0.08945 -0.1198 -0.09056 C -0.12049 -0.09139 -0.12101 -0.09223 -0.12153 -0.09334 C -0.12188 -0.09389 -0.12205 -0.095 -0.12257 -0.09556 C -0.125 -0.10028 -0.12483 -0.09973 -0.12709 -0.10223 C -0.12743 -0.10334 -0.12778 -0.10417 -0.12813 -0.105 C -0.12865 -0.10556 -0.12934 -0.10584 -0.12987 -0.10667 C -0.13004 -0.10723 -0.13021 -0.10834 -0.13021 -0.10889 C -0.13056 -0.11223 -0.13056 -0.11528 -0.13091 -0.11834 C -0.13091 -0.11917 -0.13125 -0.11973 -0.13125 -0.12056 C -0.13125 -0.16389 -0.13108 -0.20695 -0.13091 -0.25 C -0.13073 -0.25112 -0.12934 -0.25778 -0.12917 -0.25834 C -0.12813 -0.26528 -0.12969 -0.25945 -0.12778 -0.26556 C -0.12778 -0.27278 -0.12796 -0.27973 -0.12813 -0.28667 C -0.1283 -0.2875 -0.12865 -0.28806 -0.12882 -0.28889 C -0.129 -0.29 -0.129 -0.29139 -0.12917 -0.29223 C -0.12987 -0.29612 -0.12969 -0.29389 -0.13021 -0.29834 C -0.13125 -0.30556 -0.13091 -0.305 -0.13091 -0.31473 " pathEditMode="relative" ptsTypes="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087 -0.03805 0.00087 -0.02889 0 -0.08444 C 0 -0.08527 -0.00052 -0.08583 -0.00052 -0.08666 C -0.00087 -0.08805 -0.00087 -0.08972 -0.00104 -0.09111 C -0.00121 -0.09194 -0.00156 -0.0925 -0.00156 -0.09333 C -0.00226 -0.09694 -0.00226 -0.09889 -0.0026 -0.10277 C -0.00278 -0.10389 -0.00295 -0.105 -0.00312 -0.10611 C -0.0033 -0.10694 -0.0033 -0.10805 -0.00364 -0.10833 C -0.00451 -0.10916 -0.00538 -0.10889 -0.00625 -0.10944 C -0.00746 -0.10972 -0.00833 -0.11055 -0.00937 -0.11111 L -0.01094 -0.11166 C -0.01232 -0.11305 -0.01302 -0.11361 -0.01354 -0.11611 C -0.01406 -0.11805 -0.01458 -0.12277 -0.01458 -0.12277 C -0.01476 -0.13222 -0.01493 -0.14166 -0.0151 -0.15111 C -0.01528 -0.155 -0.01562 -0.15861 -0.01562 -0.16277 C -0.01597 -0.17833 -0.01597 -0.19444 -0.01614 -0.21 C -0.01597 -0.21444 -0.01597 -0.21861 -0.01562 -0.22277 C -0.01562 -0.22472 -0.01528 -0.22639 -0.0151 -0.22833 C -0.01441 -0.2375 -0.0151 -0.23222 -0.01406 -0.23944 C -0.01423 -0.24944 -0.01441 -0.26 -0.01458 -0.27 C -0.01476 -0.2725 -0.01493 -0.27472 -0.0151 -0.27666 C -0.01528 -0.27889 -0.01562 -0.28055 -0.01562 -0.28277 C -0.0158 -0.30166 -0.01562 -0.32111 -0.01562 -0.34 " pathEditMode="relative" ptsTypes="AAAAAAAAAAAAAAAAAAAAAAA">
                                      <p:cBhvr>
                                        <p:cTn id="12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121 -0.00028 0.00243 0 0.00364 -0.00084 C 0.00486 -0.00223 0.0052 -0.00528 0.00677 -0.00584 C 0.01059 -0.00806 0.00572 -0.00528 0.00989 -0.00834 C 0.01562 -0.01306 0.0059 -0.00417 0.01336 -0.01084 C 0.01406 -0.01139 0.0144 -0.01223 0.0151 -0.0125 C 0.01562 -0.01334 0.01649 -0.01361 0.01718 -0.01417 C 0.01718 -0.01445 0.021 -0.01834 0.0217 -0.01917 L 0.02482 -0.0225 C 0.02743 -0.02667 0.02604 -0.02556 0.02864 -0.02667 C 0.03211 -0.03111 0.02916 -0.02806 0.03211 -0.03 C 0.03298 -0.03056 0.0335 -0.03139 0.0342 -0.03167 C 0.03559 -0.0325 0.03715 -0.0325 0.03836 -0.03334 C 0.03975 -0.03445 0.04114 -0.03639 0.04253 -0.03667 C 0.04791 -0.03861 0.04305 -0.03667 0.0467 -0.03834 C 0.04739 -0.03889 0.04826 -0.03889 0.04878 -0.03917 C 0.04982 -0.03973 0.05069 -0.04028 0.05156 -0.04084 C 0.05364 -0.04278 0.05538 -0.04556 0.05781 -0.04667 L 0.0592 -0.0475 C 0.06614 -0.05584 0.05763 -0.04584 0.06302 -0.05167 C 0.06371 -0.0525 0.06423 -0.05361 0.0651 -0.05417 C 0.06545 -0.05473 0.06614 -0.05473 0.06649 -0.055 C 0.0684 -0.05806 0.06788 -0.0575 0.07031 -0.06 C 0.07065 -0.06084 0.07135 -0.06111 0.0717 -0.06167 C 0.07291 -0.06334 0.07361 -0.06556 0.07482 -0.06667 L 0.07795 -0.07 C 0.07864 -0.07056 0.07916 -0.07111 0.07968 -0.07167 C 0.08003 -0.0725 0.08246 -0.07528 0.08315 -0.07584 C 0.08368 -0.07639 0.08437 -0.07639 0.08489 -0.07667 C 0.08541 -0.07723 0.08576 -0.07806 0.08628 -0.07834 C 0.08715 -0.07945 0.08802 -0.08028 0.08906 -0.08084 C 0.0894 -0.08139 0.0901 -0.08139 0.09045 -0.08167 C 0.09114 -0.0825 0.09149 -0.08361 0.09218 -0.08417 C 0.09253 -0.08473 0.09322 -0.08473 0.09357 -0.085 C 0.09427 -0.08556 0.09461 -0.08639 0.09531 -0.08667 C 0.09565 -0.08723 0.09635 -0.08723 0.0967 -0.0875 C 0.09756 -0.08806 0.09826 -0.08861 0.09878 -0.08917 C 0.09947 -0.08973 0.09982 -0.09056 0.10052 -0.09084 C 0.10138 -0.09167 0.10364 -0.0925 0.10364 -0.0925 C 0.10659 -0.09584 0.10364 -0.09306 0.10677 -0.095 C 0.10746 -0.09556 0.10798 -0.09639 0.10885 -0.09667 C 0.10972 -0.0975 0.11093 -0.0975 0.11197 -0.09834 C 0.11232 -0.09889 0.11284 -0.09973 0.11336 -0.1 C 0.1144 -0.10084 0.11562 -0.10084 0.11649 -0.10167 L 0.11961 -0.105 C 0.12204 -0.11084 0.11927 -0.10361 0.1217 -0.11167 C 0.12378 -0.11834 0.12204 -0.11056 0.12343 -0.11667 C 0.12343 -0.12167 0.12361 -0.12695 0.12378 -0.13167 C 0.12413 -0.13834 0.12482 -0.13889 0.12552 -0.14584 L 0.12586 -0.15167 C 0.12621 -0.1575 0.12621 -0.16361 0.12656 -0.16917 C 0.12656 -0.17084 0.1269 -0.17195 0.1269 -0.17334 C 0.12725 -0.17639 0.12725 -0.17945 0.1276 -0.1825 C 0.12725 -0.19778 0.12725 -0.21334 0.1269 -0.22834 C 0.1269 -0.23028 0.12656 -0.23167 0.12656 -0.23334 C 0.12621 -0.25778 0.12621 -0.2825 0.12586 -0.30667 C 0.12586 -0.30778 0.12552 -0.30834 0.12552 -0.30917 C 0.12482 -0.325 0.12482 -0.3175 0.12482 -0.33167 " pathEditMode="relative" ptsTypes="AAAAAAAAAAAAAAAAAAAAAAAAAAAAAAAAAAAAAAAAAAAAAAAAAAAAAAAAAA">
                                      <p:cBhvr>
                                        <p:cTn id="14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1459 -0.00084 L -0.03646 -0.0025 C -0.05278 -0.00667 -0.03264 -0.00167 -0.05209 -0.00667 C -0.0533 -0.00723 -0.05469 -0.00723 -0.05591 -0.0075 C -0.05747 -0.00806 -0.05886 -0.00889 -0.06042 -0.00917 C -0.06493 -0.01028 -0.08108 -0.01084 -0.08299 -0.01084 L -0.09237 -0.01334 C -0.11181 -0.01834 -0.09323 -0.01334 -0.10313 -0.01584 C -0.10886 -0.01889 -0.10521 -0.01723 -0.11771 -0.01834 C -0.12223 -0.01889 -0.12674 -0.01889 -0.13125 -0.01917 C -0.13264 -0.01945 -0.13386 -0.01973 -0.13507 -0.02 C -0.13594 -0.02028 -0.13664 -0.02084 -0.1375 -0.02084 C -0.14306 -0.02195 -0.14862 -0.0225 -0.15417 -0.02334 C -0.15764 -0.02445 -0.16094 -0.025 -0.16424 -0.02667 C -0.16598 -0.02778 -0.16789 -0.02945 -0.1698 -0.03 C -0.17223 -0.03084 -0.17483 -0.03056 -0.17709 -0.03084 C -0.18386 -0.03195 -0.17882 -0.03167 -0.18507 -0.0325 C -0.18855 -0.03334 -0.19237 -0.03334 -0.19584 -0.03417 C -0.19792 -0.03473 -0.2 -0.03556 -0.20209 -0.03584 C -0.21007 -0.0375 -0.21493 -0.03778 -0.22257 -0.03834 C -0.23785 -0.04556 -0.22223 -0.03861 -0.23612 -0.04417 C -0.23733 -0.04473 -0.23837 -0.04584 -0.23959 -0.04584 C -0.24584 -0.04667 -0.25209 -0.04639 -0.25834 -0.04667 C -0.26007 -0.04695 -0.26146 -0.0475 -0.2632 -0.0475 C -0.26997 -0.04806 -0.27709 -0.04778 -0.28403 -0.04834 C -0.28525 -0.04861 -0.28629 -0.05 -0.2875 -0.05 C -0.29046 -0.05084 -0.29341 -0.05056 -0.29653 -0.05084 C -0.30591 -0.05278 -0.29427 -0.05056 -0.3073 -0.05334 C -0.3099 -0.05417 -0.31268 -0.05445 -0.31528 -0.055 C -0.31737 -0.05584 -0.31945 -0.05667 -0.32153 -0.0575 C -0.3224 -0.05806 -0.32309 -0.05917 -0.32396 -0.05917 C -0.32639 -0.06 -0.32882 -0.06 -0.33125 -0.06 L -0.3507 -0.06167 C -0.35278 -0.06223 -0.35469 -0.06306 -0.35695 -0.06334 C -0.36355 -0.06473 -0.37049 -0.06473 -0.37709 -0.06667 C -0.38108 -0.06806 -0.38438 -0.07167 -0.3882 -0.07334 C -0.39011 -0.07445 -0.39219 -0.07473 -0.39445 -0.075 C -0.39549 -0.07556 -0.39671 -0.07584 -0.39792 -0.07584 L -0.44688 -0.07834 C -0.45209 -0.07945 -0.4566 -0.08028 -0.46146 -0.08167 C -0.46389 -0.0825 -0.46598 -0.08361 -0.46841 -0.08417 C -0.47014 -0.085 -0.47223 -0.08528 -0.47396 -0.08584 C -0.475 -0.08611 -0.4757 -0.08667 -0.47674 -0.08667 C -0.4882 -0.08889 -0.47987 -0.08611 -0.49237 -0.08917 C -0.4941 -0.08973 -0.49584 -0.09028 -0.49757 -0.09084 C -0.50122 -0.0925 -0.50018 -0.09334 -0.50417 -0.09334 C -0.51546 -0.09389 -0.52674 -0.09389 -0.5382 -0.09417 C -0.54202 -0.09473 -0.54584 -0.095 -0.54966 -0.09584 C -0.55087 -0.09611 -0.55191 -0.09723 -0.55313 -0.0975 C -0.55487 -0.09806 -0.5566 -0.09806 -0.55834 -0.09834 C -0.56216 -0.10056 -0.56233 -0.10056 -0.56841 -0.10167 C -0.57136 -0.1025 -0.57466 -0.10223 -0.57778 -0.1025 C -0.58004 -0.10306 -0.58993 -0.10473 -0.59063 -0.105 C -0.59167 -0.10556 -0.59202 -0.10723 -0.59271 -0.10834 C -0.59462 -0.11556 -0.59393 -0.11223 -0.5948 -0.12334 C -0.59584 -0.13473 -0.59584 -0.13834 -0.59653 -0.14834 C -0.59618 -0.15611 -0.59584 -0.16389 -0.59584 -0.17167 C -0.59584 -0.21973 -0.5941 -0.20556 -0.59757 -0.2275 C -0.59757 -0.23 -0.59775 -0.23278 -0.59792 -0.235 C -0.59809 -0.23639 -0.59844 -0.23723 -0.59862 -0.23834 C -0.59879 -0.26584 -0.59896 -0.29334 -0.59896 -0.32084 L -0.59862 -0.32667 " pathEditMode="relative" ptsTypes="AAAAAAAAAAAAAAAAAAAAAAAAAAAAAAAAAAAAAAAAAAAAAAAAAAAAAAAAAAAAAAA">
                                      <p:cBhvr>
                                        <p:cTn id="16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833 0.00194 -0.00364 0.00138 -0.01823 0 C -0.02396 -0.00028 -0.02951 -0.00139 -0.03489 -0.0025 C -0.03559 -0.00278 -0.03646 -0.00278 -0.03698 -0.00334 C -0.03819 -0.00362 -0.03906 -0.00445 -0.0401 -0.005 C -0.04166 -0.00556 -0.0441 -0.00639 -0.04531 -0.0075 C -0.04601 -0.00806 -0.0467 -0.00862 -0.04739 -0.00917 C -0.04878 -0.00973 -0.05104 -0.01028 -0.05208 -0.01084 C -0.0533 -0.01112 -0.05416 -0.01195 -0.05521 -0.0125 C -0.05573 -0.01278 -0.05642 -0.01278 -0.05677 -0.01334 C -0.05903 -0.015 -0.05955 -0.01556 -0.06198 -0.01667 L -0.06614 -0.01834 C -0.06684 -0.01889 -0.06753 -0.01945 -0.06823 -0.02 C -0.06927 -0.02056 -0.07101 -0.02139 -0.07187 -0.02167 C -0.07361 -0.02223 -0.07552 -0.02223 -0.07708 -0.02334 C -0.0776 -0.02362 -0.07812 -0.02389 -0.07864 -0.02417 C -0.08177 -0.02528 -0.08125 -0.02473 -0.08437 -0.02584 C -0.08594 -0.02612 -0.08715 -0.02695 -0.08854 -0.0275 C -0.09514 -0.02889 -0.09097 -0.02806 -0.10104 -0.02917 C -0.10191 -0.02973 -0.10278 -0.03028 -0.10364 -0.03084 C -0.10434 -0.03112 -0.10521 -0.03112 -0.10573 -0.03167 C -0.1066 -0.03195 -0.10712 -0.03278 -0.10781 -0.03334 C -0.10868 -0.03389 -0.10972 -0.03417 -0.11041 -0.035 C -0.11128 -0.03528 -0.1118 -0.03612 -0.1125 -0.03667 C -0.11302 -0.03695 -0.11371 -0.03695 -0.11406 -0.0375 C -0.11684 -0.03945 -0.11476 -0.03973 -0.11875 -0.04084 C -0.12482 -0.04223 -0.12083 -0.04139 -0.13073 -0.0425 C -0.13125 -0.04278 -0.13177 -0.04306 -0.13229 -0.04334 C -0.13316 -0.04362 -0.13403 -0.04389 -0.13489 -0.04417 C -0.13976 -0.04528 -0.14201 -0.04528 -0.14739 -0.04584 C -0.1493 -0.04639 -0.15017 -0.04695 -0.15208 -0.0475 C -0.1533 -0.04778 -0.15451 -0.04806 -0.15573 -0.04834 C -0.15625 -0.04862 -0.15694 -0.04862 -0.15729 -0.04917 C -0.15885 -0.05 -0.16007 -0.05167 -0.16146 -0.0525 C -0.16198 -0.05278 -0.16267 -0.05278 -0.16302 -0.05334 C -0.16406 -0.05389 -0.16476 -0.055 -0.16562 -0.05584 C -0.16666 -0.05639 -0.16788 -0.05667 -0.16875 -0.0575 C -0.17135 -0.05945 -0.17014 -0.05862 -0.17239 -0.06 C -0.17291 -0.06056 -0.17344 -0.06112 -0.17396 -0.06167 C -0.17951 -0.06556 -0.18489 -0.06362 -0.19114 -0.06417 C -0.19253 -0.06473 -0.19635 -0.06612 -0.19791 -0.06667 C -0.19965 -0.06695 -0.20139 -0.06723 -0.20312 -0.0675 C -0.20694 -0.06945 -0.20226 -0.06695 -0.20677 -0.06917 C -0.20885 -0.07 -0.20833 -0.07 -0.21041 -0.07084 C -0.21163 -0.07112 -0.21285 -0.07112 -0.21406 -0.07167 C -0.21476 -0.07167 -0.21545 -0.07223 -0.21614 -0.0725 C -0.21719 -0.07278 -0.21823 -0.07306 -0.21927 -0.07334 C -0.22066 -0.07417 -0.22274 -0.07528 -0.22396 -0.07667 C -0.22482 -0.07723 -0.22535 -0.07834 -0.22604 -0.07917 C -0.22812 -0.08112 -0.22916 -0.0825 -0.23125 -0.08417 C -0.23333 -0.08528 -0.23403 -0.085 -0.23646 -0.08584 C -0.23715 -0.08584 -0.23785 -0.08639 -0.23854 -0.08667 C -0.23958 -0.08695 -0.24566 -0.08806 -0.24635 -0.08834 C -0.25017 -0.08862 -0.25399 -0.08889 -0.25781 -0.08917 C -0.26024 -0.08973 -0.26614 -0.09084 -0.26771 -0.09167 C -0.2691 -0.09223 -0.27048 -0.09306 -0.27187 -0.09334 L -0.27708 -0.09417 C -0.27778 -0.09612 -0.2783 -0.09806 -0.27916 -0.1 C -0.27969 -0.10084 -0.28038 -0.10139 -0.28073 -0.1025 C -0.28125 -0.10334 -0.28142 -0.10473 -0.28177 -0.10584 C -0.28229 -0.10695 -0.28298 -0.10778 -0.28333 -0.10917 C -0.28472 -0.1125 -0.2842 -0.1125 -0.28541 -0.11667 C -0.28576 -0.1175 -0.28611 -0.11834 -0.28646 -0.11917 C -0.28958 -0.13417 -0.28767 -0.12223 -0.28698 -0.15584 C -0.28715 -0.16778 -0.28732 -0.17973 -0.2875 -0.19167 C -0.28767 -0.19362 -0.28802 -0.19528 -0.28802 -0.1975 C -0.28837 -0.20417 -0.28837 -0.21084 -0.28854 -0.2175 C -0.28923 -0.28723 -0.28906 -0.25139 -0.28906 -0.32473 " pathEditMode="relative" ptsTypes="AAAAAAAAAAAAAAAAAAAAAAAAAAAAAAAAAAAAAAAAAAAAAAAAAAAAAAAAAAAAAAAAAAAA">
                                      <p:cBhvr>
                                        <p:cTn id="18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91 0.00028 -0.00382 0.00111 -0.00573 0.00083 C -0.01163 0.00083 -0.02292 -0.00083 -0.02292 -0.00083 C -0.02743 -0.00222 -0.02587 -0.00167 -0.03229 -0.0025 C -0.03629 -0.00278 -0.04028 -0.00306 -0.04427 -0.00333 C -0.05156 -0.00611 -0.04045 -0.00167 -0.04896 -0.005 C -0.05035 -0.00528 -0.05174 -0.00611 -0.05313 -0.00667 C -0.054 -0.00695 -0.05486 -0.00695 -0.05573 -0.0075 C -0.05643 -0.0075 -0.05712 -0.00806 -0.05781 -0.00833 C -0.05868 -0.00861 -0.05955 -0.00861 -0.06042 -0.00917 C -0.06111 -0.00917 -0.06146 -0.00972 -0.06198 -0.01 C -0.06424 -0.01028 -0.0665 -0.01056 -0.06875 -0.01083 C -0.07361 -0.0125 -0.0717 -0.01167 -0.07448 -0.01333 C -0.07587 -0.01445 -0.07674 -0.01556 -0.07813 -0.01667 C -0.07986 -0.0175 -0.08281 -0.01778 -0.08438 -0.01833 C -0.08559 -0.01833 -0.08681 -0.01861 -0.08802 -0.01917 C -0.08872 -0.01917 -0.08941 -0.01972 -0.09011 -0.02 C -0.09792 -0.02028 -0.10573 -0.02056 -0.11354 -0.02083 C -0.11424 -0.02111 -0.11493 -0.02139 -0.11563 -0.02167 C -0.1165 -0.02195 -0.11754 -0.02195 -0.11823 -0.0225 C -0.11893 -0.02278 -0.11927 -0.02361 -0.11979 -0.02417 C -0.12084 -0.02472 -0.12188 -0.02528 -0.12292 -0.02583 C -0.12344 -0.02611 -0.12396 -0.02639 -0.12448 -0.02667 C -0.12587 -0.02722 -0.12743 -0.0275 -0.12865 -0.02833 C -0.12917 -0.02861 -0.12969 -0.02889 -0.13021 -0.02917 C -0.13125 -0.02945 -0.13229 -0.02945 -0.13334 -0.03 C -0.14479 -0.03333 -0.13472 -0.03028 -0.14063 -0.0325 C -0.1415 -0.03278 -0.14236 -0.03278 -0.14323 -0.03333 C -0.14636 -0.03445 -0.14393 -0.03472 -0.14896 -0.03583 L -0.15313 -0.03667 L -0.15677 -0.0375 C -0.15834 -0.03778 -0.1599 -0.03806 -0.16146 -0.03833 C -0.16268 -0.03889 -0.16406 -0.03972 -0.16511 -0.04 C -0.16684 -0.04028 -0.16858 -0.04028 -0.17031 -0.04083 C -0.17153 -0.04083 -0.17275 -0.04139 -0.17396 -0.04167 C -0.17552 -0.04195 -0.17709 -0.04222 -0.17865 -0.0425 C -0.17969 -0.04306 -0.18073 -0.04333 -0.18177 -0.04417 C -0.18438 -0.04556 -0.18403 -0.04583 -0.18646 -0.04667 C -0.1882 -0.04722 -0.18993 -0.04806 -0.19167 -0.04833 L -0.19948 -0.04917 C -0.20035 -0.04945 -0.20122 -0.04972 -0.20209 -0.05 C -0.20643 -0.05083 -0.20903 -0.05083 -0.21354 -0.05167 C -0.21511 -0.05167 -0.21667 -0.05195 -0.21823 -0.0525 C -0.21945 -0.0525 -0.22066 -0.05306 -0.22188 -0.05333 C -0.22761 -0.05361 -0.23334 -0.05389 -0.23906 -0.05417 C -0.23959 -0.05445 -0.24011 -0.05472 -0.24063 -0.055 C -0.24271 -0.05583 -0.24479 -0.05667 -0.24688 -0.0575 C -0.24757 -0.05778 -0.24827 -0.05778 -0.24896 -0.05833 C -0.26007 -0.06417 -0.24636 -0.05695 -0.25417 -0.06083 C -0.25521 -0.06111 -0.25625 -0.06222 -0.25729 -0.0625 C -0.25851 -0.06278 -0.25972 -0.06278 -0.26094 -0.06333 C -0.26181 -0.06333 -0.26268 -0.06389 -0.26354 -0.06417 C -0.26893 -0.065 -0.27882 -0.06528 -0.28334 -0.06583 C -0.28403 -0.06583 -0.28768 -0.06722 -0.28906 -0.06833 C -0.29202 -0.07028 -0.29028 -0.06972 -0.29323 -0.07083 C -0.29427 -0.07111 -0.29531 -0.07111 -0.29636 -0.07167 C -0.29705 -0.07167 -0.29775 -0.07222 -0.29844 -0.0725 C -0.3 -0.07278 -0.30156 -0.07278 -0.30313 -0.07333 L -0.30729 -0.07417 C -0.30938 -0.07445 -0.31059 -0.07472 -0.3125 -0.07583 C -0.31302 -0.07583 -0.31354 -0.07639 -0.31406 -0.07667 C -0.31841 -0.07695 -0.32275 -0.07722 -0.32709 -0.0775 C -0.33264 -0.07972 -0.32726 -0.0775 -0.33906 -0.07917 C -0.34045 -0.07917 -0.34184 -0.07972 -0.34323 -0.08 C -0.34584 -0.08028 -0.34844 -0.08056 -0.35104 -0.08083 C -0.35174 -0.08111 -0.35243 -0.08139 -0.35313 -0.08167 C -0.35452 -0.08195 -0.35591 -0.08195 -0.35729 -0.0825 L -0.36094 -0.08333 C -0.36198 -0.08361 -0.36372 -0.08472 -0.36459 -0.085 C -0.36702 -0.08528 -0.36945 -0.08556 -0.37188 -0.08583 C -0.37361 -0.08639 -0.37552 -0.08611 -0.37709 -0.0875 C -0.37882 -0.08861 -0.37934 -0.08945 -0.38125 -0.09 C -0.39584 -0.09278 -0.38177 -0.08917 -0.39063 -0.09167 C -0.39549 -0.09472 -0.39097 -0.09222 -0.3974 -0.09417 C -0.39792 -0.09417 -0.39844 -0.09472 -0.39896 -0.095 C -0.39966 -0.09528 -0.40035 -0.09528 -0.40104 -0.09583 C -0.40156 -0.09583 -0.40209 -0.09639 -0.40261 -0.09667 C -0.40486 -0.0975 -0.40538 -0.0975 -0.40781 -0.09833 C -0.40886 -0.09889 -0.4099 -0.09945 -0.41094 -0.1 C -0.41181 -0.10028 -0.41268 -0.10056 -0.41354 -0.10083 C -0.41945 -0.10195 -0.42518 -0.10195 -0.43125 -0.1025 C -0.43177 -0.10278 -0.43229 -0.10278 -0.43281 -0.10333 C -0.43542 -0.105 -0.43733 -0.10667 -0.43959 -0.10917 C -0.44115 -0.11056 -0.44584 -0.11556 -0.44688 -0.1175 L -0.44844 -0.12 C -0.45156 -0.13472 -0.44879 -0.12056 -0.44844 -0.16167 C -0.44827 -0.19195 -0.44809 -0.22222 -0.44792 -0.2525 C -0.44844 -0.32945 -0.44844 -0.30222 -0.44844 -0.33389 " pathEditMode="relative" ptsTypes="AAAAAAAAAAAAAAAAAAAAAAAAAAAAAAAAAAAAAAAAAAAAAAAAAAAAAAAAAAAAAAAAAAAAAAAAAAAAAAAAAAAAAAAA">
                                      <p:cBhvr>
                                        <p:cTn id="20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39 -0.00166 -0.00295 -0.00277 -0.00416 -0.00444 C -0.00468 -0.00472 -0.00712 -0.00805 -0.00781 -0.00833 C -0.00885 -0.00916 -0.00989 -0.00944 -0.01093 -0.01 C -0.01319 -0.01139 -0.01389 -0.01166 -0.01666 -0.01277 C -0.01823 -0.01305 -0.01944 -0.01333 -0.02083 -0.01444 C -0.0217 -0.01472 -0.02239 -0.01527 -0.02291 -0.01611 C -0.02413 -0.01694 -0.025 -0.01861 -0.02604 -0.01944 L -0.0276 -0.02 C -0.02812 -0.02055 -0.02864 -0.02139 -0.02916 -0.02166 C -0.02968 -0.02222 -0.03021 -0.02222 -0.03073 -0.02277 C -0.03159 -0.02305 -0.03246 -0.02389 -0.03333 -0.02444 C -0.03385 -0.02472 -0.03455 -0.02472 -0.03489 -0.025 C -0.03576 -0.02555 -0.03628 -0.02639 -0.03698 -0.02666 C -0.0375 -0.02722 -0.03802 -0.02722 -0.03854 -0.02777 C -0.04028 -0.02861 -0.04201 -0.03 -0.04375 -0.03111 C -0.04462 -0.03166 -0.04566 -0.03166 -0.04635 -0.03277 C -0.04705 -0.03333 -0.04791 -0.03416 -0.04843 -0.035 C -0.04982 -0.03694 -0.05 -0.03805 -0.05156 -0.03944 C -0.0526 -0.04 -0.05364 -0.04055 -0.05468 -0.04111 L -0.05625 -0.04166 C -0.05816 -0.04472 -0.05781 -0.04444 -0.05989 -0.04666 C -0.06093 -0.04805 -0.06198 -0.04944 -0.06302 -0.05 C -0.06354 -0.05055 -0.06423 -0.05055 -0.06458 -0.05111 C -0.06528 -0.05139 -0.06562 -0.05222 -0.06614 -0.05277 C -0.07187 -0.05777 -0.06371 -0.04944 -0.07135 -0.05777 L -0.07448 -0.06111 C -0.075 -0.06166 -0.07552 -0.0625 -0.07604 -0.06277 L -0.08021 -0.06444 C -0.08073 -0.065 -0.08125 -0.06555 -0.08177 -0.06611 C -0.08281 -0.06666 -0.08403 -0.06666 -0.08489 -0.06777 C -0.08767 -0.07055 -0.08593 -0.06916 -0.09062 -0.07111 C -0.09132 -0.07111 -0.09201 -0.07139 -0.09271 -0.07166 L -0.09583 -0.07333 C -0.09635 -0.07389 -0.09687 -0.07472 -0.09739 -0.075 C -0.1 -0.07722 -0.09878 -0.07416 -0.10208 -0.07944 C -0.10503 -0.08416 -0.10208 -0.07972 -0.10573 -0.08333 C -0.10816 -0.08583 -0.10764 -0.08639 -0.11041 -0.08833 C -0.11111 -0.08889 -0.11198 -0.08889 -0.1125 -0.08944 C -0.11406 -0.09027 -0.11528 -0.09194 -0.11666 -0.09277 C -0.11979 -0.09389 -0.11805 -0.09305 -0.12187 -0.095 C -0.12239 -0.09555 -0.12309 -0.09555 -0.12343 -0.09611 C -0.12899 -0.10194 -0.12066 -0.09277 -0.12656 -0.1 C -0.12882 -0.10277 -0.12968 -0.10277 -0.13125 -0.10611 C -0.13212 -0.1075 -0.13264 -0.10944 -0.13333 -0.11111 L -0.13437 -0.11333 C -0.13455 -0.115 -0.13455 -0.11694 -0.13489 -0.11833 C -0.13507 -0.11944 -0.13576 -0.12 -0.13593 -0.12111 C -0.13871 -0.12833 -0.13559 -0.12083 -0.13802 -0.12666 C -0.14166 -0.14361 -0.13889 -0.13 -0.13802 -0.175 C -0.13802 -0.17833 -0.13784 -0.18139 -0.1375 -0.18444 C -0.1375 -0.18583 -0.13715 -0.18694 -0.13698 -0.18833 C -0.1368 -0.19 -0.13663 -0.19166 -0.13646 -0.19333 C -0.13663 -0.20055 -0.13698 -0.20777 -0.13698 -0.215 C -0.13802 -0.30916 -0.13663 -0.26055 -0.13802 -0.305 L -0.1375 -0.32416 " pathEditMode="relative" ptsTypes="AAAAAAAAAAAAAAAAAAAAAAAAAAAAAAAAAAAAAAAAAAAAAAAAAAAAAAAA">
                                      <p:cBhvr>
                                        <p:cTn id="22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2.22222E-6 L 0.00347 -0.00194 C 0.00417 -0.00222 0.00504 -0.00222 0.00556 -0.0025 C 0.00643 -0.00333 0.00695 -0.00444 0.00764 -0.00528 C 0.00851 -0.00583 0.00955 -0.00611 0.01042 -0.00694 C 0.01094 -0.00722 0.01129 -0.00805 0.01181 -0.00861 C 0.0125 -0.00916 0.01337 -0.00944 0.01389 -0.01028 C 0.01459 -0.01055 0.01493 -0.01139 0.01563 -0.01194 C 0.01615 -0.0125 0.01702 -0.01278 0.01771 -0.01361 C 0.01875 -0.01444 0.01962 -0.01611 0.02084 -0.01694 L 0.02396 -0.01861 C 0.02431 -0.01861 0.025 -0.01889 0.02535 -0.01916 C 0.02604 -0.01972 0.02674 -0.02055 0.02743 -0.02083 C 0.02865 -0.02166 0.03004 -0.02222 0.03125 -0.0225 C 0.03368 -0.02528 0.03212 -0.02389 0.03577 -0.02583 C 0.03646 -0.02639 0.03698 -0.02639 0.0375 -0.02694 C 0.03785 -0.0275 0.03837 -0.02805 0.03889 -0.02861 C 0.03993 -0.02916 0.04097 -0.02972 0.04202 -0.03028 C 0.04271 -0.03028 0.04323 -0.03055 0.04375 -0.03083 C 0.04445 -0.03139 0.04497 -0.03222 0.04584 -0.0325 C 0.0467 -0.03333 0.04896 -0.03416 0.04896 -0.03389 C 0.04931 -0.03472 0.05 -0.03528 0.05035 -0.03583 C 0.05104 -0.03666 0.05139 -0.03778 0.05209 -0.03861 C 0.05243 -0.03889 0.05313 -0.03916 0.05347 -0.03916 C 0.05417 -0.03972 0.05452 -0.04055 0.05521 -0.04083 C 0.05608 -0.04166 0.05712 -0.04222 0.05834 -0.0425 C 0.05903 -0.04305 0.05972 -0.04305 0.06042 -0.04361 C 0.06181 -0.04444 0.06302 -0.04611 0.06459 -0.04694 C 0.06493 -0.04694 0.06563 -0.04722 0.06597 -0.0475 C 0.06754 -0.04861 0.0684 -0.04944 0.06979 -0.05083 C 0.07049 -0.05166 0.07101 -0.05278 0.07188 -0.05361 C 0.07222 -0.05389 0.07292 -0.05416 0.07327 -0.05416 C 0.075 -0.05611 0.07518 -0.05639 0.07709 -0.0575 C 0.07743 -0.05805 0.07813 -0.05805 0.07847 -0.05861 C 0.07917 -0.05889 0.07952 -0.05972 0.08021 -0.06028 C 0.08143 -0.06111 0.08247 -0.06111 0.08368 -0.06194 C 0.09045 -0.06583 0.08195 -0.06139 0.0875 -0.06528 C 0.08837 -0.06583 0.08959 -0.06583 0.09063 -0.06694 C 0.09254 -0.06889 0.0915 -0.06805 0.09375 -0.06916 C 0.0941 -0.06972 0.09462 -0.07055 0.09514 -0.07083 C 0.09618 -0.07166 0.09827 -0.0725 0.09827 -0.07222 C 0.09931 -0.07361 0.10035 -0.07528 0.10139 -0.07583 C 0.10209 -0.07639 0.10261 -0.07639 0.10313 -0.07694 C 0.10712 -0.08 0.10226 -0.07722 0.10625 -0.07916 C 0.10729 -0.08028 0.10816 -0.08194 0.10938 -0.0825 C 0.11424 -0.08528 0.10643 -0.08111 0.11285 -0.08528 C 0.11389 -0.08583 0.11511 -0.08583 0.11597 -0.08694 C 0.11667 -0.0875 0.11702 -0.08805 0.11771 -0.08861 C 0.12327 -0.0925 0.11875 -0.08805 0.12222 -0.09194 C 0.12413 -0.0975 0.12292 -0.09305 0.12396 -0.10083 C 0.12396 -0.10222 0.12431 -0.10305 0.12431 -0.10416 C 0.1257 -0.11389 0.12413 -0.10361 0.12535 -0.11194 C 0.1257 -0.11528 0.1257 -0.11861 0.12604 -0.12194 C 0.12622 -0.12361 0.12674 -0.125 0.12709 -0.12694 C 0.12709 -0.12805 0.12726 -0.12972 0.12743 -0.13083 C 0.12813 -0.135 0.12813 -0.13222 0.12847 -0.13694 C 0.12882 -0.13889 0.12882 -0.14139 0.12917 -0.14361 C 0.12882 -0.15083 0.12882 -0.15861 0.12847 -0.16583 C 0.12847 -0.16833 0.1283 -0.17055 0.12813 -0.1725 C 0.12761 -0.17805 0.12761 -0.17833 0.12709 -0.18361 C 0.12865 -0.23222 0.12795 -0.20555 0.12709 -0.30361 C 0.12691 -0.30555 0.12656 -0.30722 0.12639 -0.30916 C 0.12639 -0.31194 0.12639 -0.31472 0.12639 -0.3175 " pathEditMode="relative" rAng="0" ptsTypes="AAAAAAAAAAAAAAAAAAAAAAAAAAAAAAAAAAAAAAAAAAAAAAAAAAAAAAAAAAAAAAA">
                                      <p:cBhvr>
                                        <p:cTn id="34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58" y="-15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56 -0.01583 -0.00017 0.00112 -0.00121 -0.02972 C -0.00191 -0.05 -0.00173 -0.02666 -0.00173 -0.04527 " pathEditMode="relative" ptsTypes="AAA">
                                      <p:cBhvr>
                                        <p:cTn id="44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139 0.00028 0.00295 0.00111 0.00451 0.00084 C 0.00711 0.00084 0.00954 -0.00027 0.01198 -0.00083 C 0.01493 -0.00166 0.01788 -0.00194 0.02066 -0.00277 C 0.02257 -0.00333 0.02448 -0.00416 0.02656 -0.00472 C 0.02882 -0.005 0.03107 -0.005 0.0335 -0.00555 C 0.03611 -0.00611 0.03889 -0.00694 0.04149 -0.00722 C 0.04618 -0.00805 0.05086 -0.00805 0.05538 -0.00916 C 0.05989 -0.01055 0.06423 -0.01222 0.06875 -0.01277 C 0.07048 -0.01333 0.07222 -0.01333 0.07395 -0.01389 C 0.08958 -0.01805 0.06944 -0.01389 0.08368 -0.01666 C 0.09253 -0.02139 0.08836 -0.01889 0.09635 -0.02389 L 0.10225 -0.02777 C 0.10312 -0.02833 0.10399 -0.02916 0.10503 -0.02944 L 0.10798 -0.03055 C 0.10989 -0.03166 0.11232 -0.03333 0.11423 -0.03416 C 0.11545 -0.03472 0.11666 -0.03472 0.1177 -0.035 C 0.11875 -0.03527 0.11979 -0.03555 0.12066 -0.03611 C 0.12118 -0.03639 0.12187 -0.03666 0.12239 -0.03694 C 0.12864 -0.03972 0.125 -0.03805 0.12986 -0.03972 C 0.13073 -0.04 0.13142 -0.04027 0.13229 -0.04055 C 0.13645 -0.04194 0.14079 -0.04305 0.14496 -0.04333 C 0.14652 -0.04361 0.14809 -0.04333 0.14965 -0.04333 " pathEditMode="relative" ptsTypes="AAAAAAAAAAAAAAAAAAAAAAA">
                                      <p:cBhvr>
                                        <p:cTn id="46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243 0.00167 -0.00486 0.00334 -0.00711 0.00556 C -0.00816 0.00639 -0.00902 0.00806 -0.01007 0.00889 C -0.01406 0.01306 -0.01163 0.00945 -0.01493 0.01362 C -0.01736 0.01639 -0.01944 0.02028 -0.02204 0.0225 C -0.02378 0.02417 -0.02552 0.02528 -0.02708 0.02723 C -0.03576 0.03695 -0.02743 0.02973 -0.03402 0.035 C -0.03454 0.03584 -0.03489 0.03667 -0.03559 0.03723 C -0.03698 0.03862 -0.04097 0.03917 -0.04184 0.03973 C -0.04375 0.04028 -0.04566 0.04084 -0.04757 0.04195 C -0.04895 0.0425 -0.05034 0.04362 -0.05173 0.04417 C -0.05364 0.045 -0.05555 0.04556 -0.05746 0.04639 C -0.05816 0.04667 -0.05885 0.04723 -0.05954 0.0475 C -0.06093 0.04806 -0.0625 0.04834 -0.06388 0.04862 C -0.06892 0.05139 -0.0625 0.04806 -0.06875 0.05084 C -0.06944 0.05139 -0.07083 0.05223 -0.07083 0.05223 " pathEditMode="relative" ptsTypes="AAAAAAAAAAAAAAAA">
                                      <p:cBhvr>
                                        <p:cTn id="52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0" presetClass="path" presetSubtype="0" repeatCount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1823 0.0225 0.0033 0.00556 0.01198 0.01334 C 0.0158 0.01695 0.01233 0.01473 0.01615 0.01695 C 0.02066 0.02389 0.01424 0.01445 0.01979 0.02028 C 0.02049 0.02112 0.02101 0.02278 0.02188 0.02362 C 0.02326 0.02528 0.02483 0.02612 0.02604 0.02806 C 0.02656 0.02889 0.02708 0.02973 0.02743 0.03028 C 0.0283 0.03195 0.02882 0.03362 0.02969 0.035 C 0.03021 0.03584 0.03108 0.03639 0.03177 0.03723 C 0.03229 0.03778 0.03264 0.03889 0.03316 0.03945 C 0.03385 0.04028 0.03455 0.04084 0.03524 0.04167 C 0.03524 0.04167 0.0375 0.04528 0.0382 0.04639 " pathEditMode="relative" ptsTypes="AAAAAAAAAAAA">
                                      <p:cBhvr>
                                        <p:cTn id="6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503 0.01278 -0.00938 0.02639 -0.01493 0.03834 C -0.02031 0.04973 -0.02708 0.05917 -0.03264 0.07028 C -0.03802 0.08084 -0.04271 0.09195 -0.04757 0.10306 C -0.04809 0.10417 -0.04844 0.10528 -0.04896 0.10639 C -0.05347 0.11584 -0.05851 0.12473 -0.0625 0.13473 C -0.06667 0.14556 -0.0691 0.15111 -0.0724 0.16445 C -0.07483 0.17389 -0.07274 0.16611 -0.07604 0.17556 C -0.07656 0.17723 -0.07656 0.17917 -0.07743 0.18028 C -0.07917 0.1825 -0.08576 0.18584 -0.08733 0.18695 C -0.09861 0.195 -0.09306 0.19278 -0.10434 0.19945 C -0.10868 0.20195 -0.11319 0.20278 -0.11788 0.20389 C -0.12118 0.20473 -0.12448 0.20528 -0.12778 0.20639 C -0.13976 0.20973 -0.12639 0.20889 -0.14479 0.20973 C -0.15764 0.21028 -0.21962 0.21167 -0.22917 0.21195 C -0.23281 0.21278 -0.23628 0.21334 -0.23993 0.21417 C -0.24253 0.21473 -0.24497 0.21639 -0.24774 0.21639 C -0.2533 0.21667 -0.25903 0.21584 -0.26476 0.21528 L -0.26962 0.21306 C -0.27031 0.21278 -0.2717 0.21195 -0.2717 0.21195 " pathEditMode="relative" ptsTypes="AAAAAAAAAAAAAAAAAAAA">
                                      <p:cBhvr>
                                        <p:cTn id="70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2.22222E-6 C 0.00122 -0.00111 0.00261 -0.00166 0.004 -0.00278 C 0.00434 -0.00305 0.00469 -0.00361 0.00521 -0.00389 C 0.00573 -0.00444 0.00625 -0.00472 0.00677 -0.00528 C 0.00747 -0.00583 0.00816 -0.00666 0.00886 -0.00722 C 0.0099 -0.00805 0.01094 -0.00916 0.01198 -0.00972 C 0.01285 -0.01028 0.01372 -0.01055 0.01441 -0.01111 C 0.01511 -0.01166 0.0158 -0.0125 0.0165 -0.01305 C 0.01719 -0.01361 0.01893 -0.01416 0.01962 -0.01444 C 0.01997 -0.01472 0.02014 -0.01528 0.02049 -0.01555 C 0.02118 -0.01639 0.02292 -0.01694 0.02292 -0.01666 C 0.0257 -0.02 0.02431 -0.01916 0.02656 -0.02028 C 0.02691 -0.02055 0.02726 -0.02111 0.02778 -0.02139 C 0.0283 -0.02222 0.02882 -0.02278 0.02934 -0.02333 C 0.03281 -0.02639 0.03004 -0.02305 0.03299 -0.02611 C 0.03351 -0.02666 0.03403 -0.0275 0.03455 -0.02805 C 0.03785 -0.03139 0.03472 -0.02778 0.03733 -0.03 C 0.04011 -0.03222 0.03681 -0.03055 0.04028 -0.03194 C 0.04063 -0.03222 0.04097 -0.03278 0.0415 -0.03305 C 0.04236 -0.03389 0.04358 -0.03444 0.04462 -0.035 C 0.04584 -0.03639 0.04601 -0.03666 0.0474 -0.03778 C 0.04792 -0.03778 0.04827 -0.03805 0.04861 -0.03833 C 0.04913 -0.03889 0.04965 -0.03972 0.05035 -0.04028 C 0.0507 -0.04055 0.05104 -0.04055 0.05156 -0.04083 C 0.05226 -0.04139 0.05278 -0.04166 0.05347 -0.04222 C 0.05434 -0.0425 0.05521 -0.04305 0.0559 -0.04333 C 0.05677 -0.04389 0.05747 -0.04472 0.05834 -0.04528 C 0.0592 -0.04583 0.06007 -0.04611 0.06077 -0.04666 C 0.06146 -0.04722 0.06215 -0.04805 0.06285 -0.04861 C 0.06337 -0.04889 0.06389 -0.04889 0.06441 -0.04916 C 0.06511 -0.04972 0.0658 -0.05028 0.0665 -0.05055 C 0.06684 -0.05083 0.06719 -0.05083 0.06771 -0.05111 C 0.06823 -0.05166 0.06875 -0.05222 0.06927 -0.0525 C 0.07136 -0.05389 0.07066 -0.0525 0.07361 -0.05444 C 0.07431 -0.055 0.075 -0.05528 0.0757 -0.05583 C 0.07674 -0.05639 0.07778 -0.05666 0.079 -0.05694 L 0.08056 -0.05778 C 0.0809 -0.05805 0.08125 -0.05861 0.08177 -0.05889 C 0.08351 -0.06028 0.08299 -0.05889 0.08455 -0.06028 C 0.08507 -0.06055 0.08525 -0.06111 0.08577 -0.06166 C 0.08715 -0.0625 0.08837 -0.06333 0.08976 -0.06416 C 0.09045 -0.06444 0.09115 -0.065 0.09184 -0.06555 C 0.09236 -0.06583 0.09288 -0.06639 0.0934 -0.06666 C 0.09427 -0.06722 0.09514 -0.0675 0.09584 -0.06805 C 0.09636 -0.06833 0.09688 -0.06889 0.0974 -0.06944 C 0.09792 -0.06972 0.09827 -0.07028 0.09861 -0.07055 C 0.09913 -0.07111 0.09965 -0.07194 0.10035 -0.0725 C 0.1007 -0.07278 0.10104 -0.07305 0.10156 -0.07333 C 0.10278 -0.07472 0.10261 -0.07361 0.10261 -0.075 " pathEditMode="relative" rAng="0" ptsTypes="AAAAAAAAAAAAAAAAAAAAAAAAAAAAAAAAAAAAAAAAAAAAAAAAA">
                                      <p:cBhvr>
                                        <p:cTn id="76" dur="1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22" y="-375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0" grpId="1" animBg="1"/>
      <p:bldP spid="50" grpId="2" animBg="1"/>
      <p:bldP spid="9" grpId="0" animBg="1"/>
      <p:bldP spid="81" grpId="0" animBg="1"/>
      <p:bldP spid="82" grpId="0" animBg="1"/>
      <p:bldP spid="82" grpId="1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55" grpId="0" animBg="1"/>
      <p:bldP spid="61" grpId="0" animBg="1"/>
      <p:bldP spid="62" grpId="0" animBg="1"/>
      <p:bldP spid="62" grpId="1" animBg="1"/>
      <p:bldP spid="64" grpId="0" animBg="1"/>
      <p:bldP spid="64" grpId="1" animBg="1"/>
      <p:bldP spid="67" grpId="0" animBg="1"/>
      <p:bldP spid="67" grpId="1" animBg="1"/>
      <p:bldP spid="71" grpId="0" animBg="1"/>
      <p:bldP spid="71" grpId="1" animBg="1"/>
      <p:bldP spid="76" grpId="0" animBg="1"/>
      <p:bldP spid="77" grpId="0" animBg="1"/>
      <p:bldP spid="77" grpId="1" animBg="1"/>
      <p:bldP spid="78" grpId="0" animBg="1"/>
      <p:bldP spid="80" grpId="0" animBg="1"/>
      <p:bldP spid="80" grpId="1" animBg="1"/>
      <p:bldP spid="9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AF764-D297-4EDC-BF5B-A90CF7432A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2000" y="1705372"/>
            <a:ext cx="4060000" cy="1320591"/>
          </a:xfrm>
        </p:spPr>
        <p:txBody>
          <a:bodyPr/>
          <a:lstStyle/>
          <a:p>
            <a:pPr algn="ctr"/>
            <a:r>
              <a:rPr lang="en-US" sz="5400" dirty="0"/>
              <a:t>Thank 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43B39-467E-4D30-9D57-951E6E3BA9C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AA94516-9B97-4DDB-9418-13D3C2BA0863}" type="datetime1">
              <a:rPr lang="en-US" smtClean="0"/>
              <a:t>8/24/23</a:t>
            </a:fld>
            <a:endParaRPr lang="fi-FI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E0D67-F97F-440D-B672-D1DCB77CF00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13</a:t>
            </a:fld>
            <a:endParaRPr lang="fi-FI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7A82410-77F2-BE41-971A-4C7A0EA8B511}"/>
              </a:ext>
            </a:extLst>
          </p:cNvPr>
          <p:cNvSpPr txBox="1">
            <a:spLocks/>
          </p:cNvSpPr>
          <p:nvPr/>
        </p:nvSpPr>
        <p:spPr>
          <a:xfrm>
            <a:off x="468314" y="913285"/>
            <a:ext cx="8207374" cy="36844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100" b="1" kern="1200">
                <a:solidFill>
                  <a:schemeClr val="tx1"/>
                </a:solidFill>
                <a:latin typeface="+mj-lt"/>
                <a:ea typeface="ＭＳ Ｐゴシック" charset="0"/>
                <a:cs typeface="MS PGothic" pitchFamily="34" charset="-128"/>
              </a:defRPr>
            </a:lvl1pPr>
            <a:lvl2pPr marL="237600" indent="-212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Georgia"/>
                <a:ea typeface="MS PGothic" pitchFamily="34" charset="-128"/>
                <a:cs typeface="MS PGothic" charset="0"/>
              </a:defRPr>
            </a:lvl2pPr>
            <a:lvl3pPr marL="460800" indent="-230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Lucida Grande"/>
              <a:buChar char="-"/>
              <a:defRPr sz="1600" i="1" kern="1200">
                <a:solidFill>
                  <a:schemeClr val="tx1"/>
                </a:solidFill>
                <a:latin typeface="Georgia"/>
                <a:ea typeface="ヒラギノ角ゴ Pro W3" charset="-128"/>
                <a:cs typeface="Georgia"/>
              </a:defRPr>
            </a:lvl3pPr>
            <a:lvl4pPr marL="792000" indent="-194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Georgia"/>
                <a:ea typeface="ヒラギノ角ゴ Pro W3" charset="-128"/>
                <a:cs typeface="ヒラギノ角ゴ Pro W3" charset="0"/>
              </a:defRPr>
            </a:lvl4pPr>
            <a:lvl5pPr marL="1087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Courier New"/>
              <a:buChar char="o"/>
              <a:defRPr sz="130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MS PGothic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80500" lvl="1" indent="-342900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7C834A8-7678-844D-AA11-673F81DE0FEF}"/>
              </a:ext>
            </a:extLst>
          </p:cNvPr>
          <p:cNvSpPr txBox="1">
            <a:spLocks/>
          </p:cNvSpPr>
          <p:nvPr/>
        </p:nvSpPr>
        <p:spPr>
          <a:xfrm>
            <a:off x="1428956" y="2822554"/>
            <a:ext cx="6286088" cy="118408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100" b="1" kern="1200">
                <a:solidFill>
                  <a:schemeClr val="tx1"/>
                </a:solidFill>
                <a:latin typeface="+mj-lt"/>
                <a:ea typeface="ＭＳ Ｐゴシック" charset="0"/>
                <a:cs typeface="MS PGothic" pitchFamily="34" charset="-128"/>
              </a:defRPr>
            </a:lvl1pPr>
            <a:lvl2pPr marL="237600" indent="-212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Georgia"/>
                <a:ea typeface="MS PGothic" pitchFamily="34" charset="-128"/>
                <a:cs typeface="MS PGothic" charset="0"/>
              </a:defRPr>
            </a:lvl2pPr>
            <a:lvl3pPr marL="460800" indent="-230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Lucida Grande"/>
              <a:buChar char="-"/>
              <a:defRPr sz="1600" i="1" kern="1200">
                <a:solidFill>
                  <a:schemeClr val="tx1"/>
                </a:solidFill>
                <a:latin typeface="Georgia"/>
                <a:ea typeface="ヒラギノ角ゴ Pro W3" charset="-128"/>
                <a:cs typeface="Georgia"/>
              </a:defRPr>
            </a:lvl3pPr>
            <a:lvl4pPr marL="792000" indent="-194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Georgia"/>
                <a:ea typeface="ヒラギノ角ゴ Pro W3" charset="-128"/>
                <a:cs typeface="ヒラギノ角ゴ Pro W3" charset="0"/>
              </a:defRPr>
            </a:lvl4pPr>
            <a:lvl5pPr marL="1087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Courier New"/>
              <a:buChar char="o"/>
              <a:defRPr sz="130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MS PGothic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 algn="ctr">
              <a:buNone/>
            </a:pPr>
            <a:r>
              <a:rPr lang="en-US" sz="2400" i="0" dirty="0"/>
              <a:t>Any Question?</a:t>
            </a:r>
            <a:endParaRPr lang="en-US" sz="2000" i="0" dirty="0"/>
          </a:p>
        </p:txBody>
      </p:sp>
    </p:spTree>
    <p:extLst>
      <p:ext uri="{BB962C8B-B14F-4D97-AF65-F5344CB8AC3E}">
        <p14:creationId xmlns:p14="http://schemas.microsoft.com/office/powerpoint/2010/main" val="3015910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D8809-12A2-2A4A-86FD-BCCE95C631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Georgia" panose="02040502050405020303" pitchFamily="18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8374A-2433-7E01-388D-789BDFC7F78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GB" dirty="0">
                <a:latin typeface="Georgia" panose="02040502050405020303" pitchFamily="18" charset="0"/>
              </a:rPr>
              <a:t>Motivation</a:t>
            </a:r>
          </a:p>
          <a:p>
            <a:pPr marL="457200" indent="-457200">
              <a:buAutoNum type="arabicPeriod"/>
            </a:pPr>
            <a:r>
              <a:rPr lang="en-GB" dirty="0">
                <a:latin typeface="Georgia" panose="02040502050405020303" pitchFamily="18" charset="0"/>
              </a:rPr>
              <a:t>Security Orchestration and Automated Response (SOAR)</a:t>
            </a:r>
          </a:p>
          <a:p>
            <a:pPr marL="457200" indent="-457200">
              <a:buAutoNum type="arabicPeriod"/>
            </a:pPr>
            <a:r>
              <a:rPr lang="en-GB" dirty="0">
                <a:latin typeface="Georgia" panose="02040502050405020303" pitchFamily="18" charset="0"/>
              </a:rPr>
              <a:t>Research Goal</a:t>
            </a:r>
          </a:p>
          <a:p>
            <a:pPr marL="457200" indent="-457200">
              <a:buAutoNum type="arabicPeriod"/>
            </a:pPr>
            <a:r>
              <a:rPr lang="en-GB" dirty="0">
                <a:latin typeface="Georgia" panose="02040502050405020303" pitchFamily="18" charset="0"/>
              </a:rPr>
              <a:t>Approach</a:t>
            </a:r>
          </a:p>
          <a:p>
            <a:pPr marL="457200" indent="-457200">
              <a:buAutoNum type="arabicPeriod"/>
            </a:pPr>
            <a:r>
              <a:rPr lang="en-GB" dirty="0">
                <a:latin typeface="Georgia" panose="02040502050405020303" pitchFamily="18" charset="0"/>
              </a:rPr>
              <a:t>Early Results</a:t>
            </a:r>
          </a:p>
          <a:p>
            <a:pPr marL="457200" indent="-457200">
              <a:buAutoNum type="arabicPeriod"/>
            </a:pPr>
            <a:r>
              <a:rPr lang="en-GB" dirty="0">
                <a:latin typeface="Georgia" panose="02040502050405020303" pitchFamily="18" charset="0"/>
              </a:rPr>
              <a:t>Some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6AEAA-539D-40C2-C467-EBBFEE0F417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AA94516-9B97-4DDB-9418-13D3C2BA0863}" type="datetime1">
              <a:rPr lang="en-US" smtClean="0"/>
              <a:t>8/24/23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07187-772E-D383-C247-00D80EB4BC8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endParaRPr lang="fi-FI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7178D-2539-53BB-C273-FCE1E3B8F4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81281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D244B-DF13-AE11-47AD-7F3C443DAF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Georgia" panose="02040502050405020303" pitchFamily="18" charset="0"/>
              </a:rPr>
              <a:t>Industry 4.0 = new ways in which technology becomes embedded…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sz="quarter" idx="14"/>
          </p:nvPr>
        </p:nvSpPr>
        <p:spPr>
          <a:xfrm>
            <a:off x="468314" y="1393651"/>
            <a:ext cx="8207374" cy="3204043"/>
          </a:xfrm>
        </p:spPr>
        <p:txBody>
          <a:bodyPr/>
          <a:lstStyle/>
          <a:p>
            <a:pPr algn="ctr"/>
            <a:r>
              <a:rPr lang="en-US" dirty="0"/>
              <a:t>CPS: Cyber-Physical Systems</a:t>
            </a:r>
          </a:p>
          <a:p>
            <a:pPr algn="ctr"/>
            <a:r>
              <a:rPr lang="en-US" dirty="0" err="1"/>
              <a:t>IoT</a:t>
            </a:r>
            <a:r>
              <a:rPr lang="en-US" dirty="0"/>
              <a:t>: Internet of Things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59" y="3444721"/>
            <a:ext cx="1369013" cy="136901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652185" y="2104728"/>
            <a:ext cx="3958324" cy="2660867"/>
            <a:chOff x="5343383" y="1146809"/>
            <a:chExt cx="4800488" cy="315037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3383" y="1146809"/>
              <a:ext cx="2998512" cy="315037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/>
            <a:srcRect l="9306" t="16667" r="7135" b="30926"/>
            <a:stretch/>
          </p:blipFill>
          <p:spPr>
            <a:xfrm>
              <a:off x="7887368" y="1146809"/>
              <a:ext cx="2256503" cy="2017662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12428" r="10951"/>
          <a:stretch/>
        </p:blipFill>
        <p:spPr>
          <a:xfrm>
            <a:off x="7434198" y="1393651"/>
            <a:ext cx="1358881" cy="797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59" y="1468377"/>
            <a:ext cx="1513030" cy="15130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1321" y="2414119"/>
            <a:ext cx="1764631" cy="11172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/>
          <a:srcRect t="58788"/>
          <a:stretch/>
        </p:blipFill>
        <p:spPr>
          <a:xfrm>
            <a:off x="7155613" y="3926524"/>
            <a:ext cx="1916049" cy="789650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975DD75-9949-5E38-F148-04CD2215AFB1}"/>
              </a:ext>
            </a:extLst>
          </p:cNvPr>
          <p:cNvSpPr txBox="1">
            <a:spLocks/>
          </p:cNvSpPr>
          <p:nvPr/>
        </p:nvSpPr>
        <p:spPr>
          <a:xfrm>
            <a:off x="2652185" y="5176943"/>
            <a:ext cx="6803918" cy="29476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100" b="1" kern="1200">
                <a:solidFill>
                  <a:schemeClr val="tx1"/>
                </a:solidFill>
                <a:latin typeface="+mj-lt"/>
                <a:ea typeface="ＭＳ Ｐゴシック" charset="0"/>
                <a:cs typeface="MS PGothic" pitchFamily="34" charset="-128"/>
              </a:defRPr>
            </a:lvl1pPr>
            <a:lvl2pPr marL="237600" indent="-212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Georgia"/>
                <a:ea typeface="MS PGothic" pitchFamily="34" charset="-128"/>
                <a:cs typeface="MS PGothic" charset="0"/>
              </a:defRPr>
            </a:lvl2pPr>
            <a:lvl3pPr marL="460800" indent="-230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Lucida Grande"/>
              <a:buChar char="-"/>
              <a:defRPr sz="1600" i="1" kern="1200">
                <a:solidFill>
                  <a:schemeClr val="tx1"/>
                </a:solidFill>
                <a:latin typeface="Georgia"/>
                <a:ea typeface="ヒラギノ角ゴ Pro W3" charset="-128"/>
                <a:cs typeface="Georgia"/>
              </a:defRPr>
            </a:lvl3pPr>
            <a:lvl4pPr marL="792000" indent="-194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Georgia"/>
                <a:ea typeface="ヒラギノ角ゴ Pro W3" charset="-128"/>
                <a:cs typeface="ヒラギノ角ゴ Pro W3" charset="0"/>
              </a:defRPr>
            </a:lvl4pPr>
            <a:lvl5pPr marL="1087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Courier New"/>
              <a:buChar char="o"/>
              <a:defRPr sz="130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MS PGothic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… </a:t>
            </a:r>
            <a:r>
              <a:rPr lang="en-GB" dirty="0"/>
              <a:t> within societies and even the human body.</a:t>
            </a:r>
          </a:p>
        </p:txBody>
      </p:sp>
    </p:spTree>
    <p:extLst>
      <p:ext uri="{BB962C8B-B14F-4D97-AF65-F5344CB8AC3E}">
        <p14:creationId xmlns:p14="http://schemas.microsoft.com/office/powerpoint/2010/main" val="1563583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CB633-1685-9FE0-AA76-5862018788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Georgia" panose="02040502050405020303" pitchFamily="18" charset="0"/>
              </a:rPr>
              <a:t>CPS/IoT are powering the world and having huge impact on us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sz="quarter" idx="14"/>
          </p:nvPr>
        </p:nvSpPr>
        <p:spPr>
          <a:xfrm>
            <a:off x="2339752" y="5088053"/>
            <a:ext cx="6804248" cy="433743"/>
          </a:xfrm>
        </p:spPr>
        <p:txBody>
          <a:bodyPr/>
          <a:lstStyle/>
          <a:p>
            <a:r>
              <a:rPr lang="fr-FR" dirty="0"/>
              <a:t>How can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protect</a:t>
            </a:r>
            <a:r>
              <a:rPr lang="fr-FR" dirty="0"/>
              <a:t> CPS/IoT-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critical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?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928" y="1412072"/>
            <a:ext cx="2914283" cy="29142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582" y="1323073"/>
            <a:ext cx="3126489" cy="323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97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5DBD4-6F6C-DCD2-92A0-26D0212E94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Georgia" panose="02040502050405020303" pitchFamily="18" charset="0"/>
              </a:rPr>
              <a:t>Digital Twins (DTs)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BE371-4A5D-3B4C-7326-EC41AAD4B31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8314" y="1261611"/>
            <a:ext cx="1705210" cy="3336083"/>
          </a:xfrm>
        </p:spPr>
        <p:txBody>
          <a:bodyPr/>
          <a:lstStyle/>
          <a:p>
            <a:r>
              <a:rPr lang="en-GB" sz="1800" b="0" dirty="0">
                <a:latin typeface="Georgia" panose="02040502050405020303" pitchFamily="18" charset="0"/>
              </a:rPr>
              <a:t>There is a big growth in using DTs to monitor and optimize systems in the digital society, e.g., in Industry 4.0 (SINDIT example)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35426-2587-ACEB-11E0-664C354E5A6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AA94516-9B97-4DDB-9418-13D3C2BA0863}" type="datetime1">
              <a:rPr lang="en-US" smtClean="0"/>
              <a:t>8/24/23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440B2-78EF-43BE-3E1A-84C2C5E8E73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endParaRPr lang="fi-FI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EC4F3-39C8-71D4-76D4-C4F825F0530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5</a:t>
            </a:fld>
            <a:endParaRPr lang="fi-FI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DCD2B8-FD02-6A2A-6F37-1CFDE43A3B02}"/>
              </a:ext>
            </a:extLst>
          </p:cNvPr>
          <p:cNvSpPr txBox="1"/>
          <p:nvPr/>
        </p:nvSpPr>
        <p:spPr>
          <a:xfrm>
            <a:off x="5031385" y="473533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hlinkClick r:id="rId2"/>
              </a:rPr>
              <a:t>https://github.com/SINTEF-9012/SINDIT</a:t>
            </a:r>
            <a:r>
              <a:rPr lang="en-GB" sz="1600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9F0219-247B-1EFD-E1BC-8BE64E6B6F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40"/>
          <a:stretch/>
        </p:blipFill>
        <p:spPr bwMode="auto">
          <a:xfrm>
            <a:off x="2173524" y="812088"/>
            <a:ext cx="6430924" cy="364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platzhalter 2">
            <a:extLst>
              <a:ext uri="{FF2B5EF4-FFF2-40B4-BE49-F238E27FC236}">
                <a16:creationId xmlns:a16="http://schemas.microsoft.com/office/drawing/2014/main" id="{E19A9C4C-AACA-8AED-9447-173163609A85}"/>
              </a:ext>
            </a:extLst>
          </p:cNvPr>
          <p:cNvSpPr txBox="1">
            <a:spLocks/>
          </p:cNvSpPr>
          <p:nvPr/>
        </p:nvSpPr>
        <p:spPr>
          <a:xfrm>
            <a:off x="1856690" y="4506606"/>
            <a:ext cx="6804248" cy="43374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100" b="1" kern="1200">
                <a:solidFill>
                  <a:schemeClr val="tx1"/>
                </a:solidFill>
                <a:latin typeface="+mj-lt"/>
                <a:ea typeface="ＭＳ Ｐゴシック" charset="0"/>
                <a:cs typeface="MS PGothic" pitchFamily="34" charset="-128"/>
              </a:defRPr>
            </a:lvl1pPr>
            <a:lvl2pPr marL="237600" indent="-212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Georgia"/>
                <a:ea typeface="MS PGothic" pitchFamily="34" charset="-128"/>
                <a:cs typeface="MS PGothic" charset="0"/>
              </a:defRPr>
            </a:lvl2pPr>
            <a:lvl3pPr marL="460800" indent="-230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Lucida Grande"/>
              <a:buChar char="-"/>
              <a:defRPr sz="1600" i="1" kern="1200">
                <a:solidFill>
                  <a:schemeClr val="tx1"/>
                </a:solidFill>
                <a:latin typeface="Georgia"/>
                <a:ea typeface="ヒラギノ角ゴ Pro W3" charset="-128"/>
                <a:cs typeface="Georgia"/>
              </a:defRPr>
            </a:lvl3pPr>
            <a:lvl4pPr marL="792000" indent="-194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Georgia"/>
                <a:ea typeface="ヒラギノ角ゴ Pro W3" charset="-128"/>
                <a:cs typeface="ヒラギノ角ゴ Pro W3" charset="0"/>
              </a:defRPr>
            </a:lvl4pPr>
            <a:lvl5pPr marL="1087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Courier New"/>
              <a:buChar char="o"/>
              <a:defRPr sz="130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MS PGothic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Georgia" panose="02040502050405020303" pitchFamily="18" charset="0"/>
              </a:rPr>
              <a:t>How can </a:t>
            </a:r>
            <a:r>
              <a:rPr lang="fr-FR" dirty="0" err="1">
                <a:latin typeface="Georgia" panose="02040502050405020303" pitchFamily="18" charset="0"/>
              </a:rPr>
              <a:t>we</a:t>
            </a:r>
            <a:r>
              <a:rPr lang="fr-FR" dirty="0">
                <a:latin typeface="Georgia" panose="02040502050405020303" pitchFamily="18" charset="0"/>
              </a:rPr>
              <a:t> </a:t>
            </a:r>
            <a:r>
              <a:rPr lang="fr-FR" dirty="0" err="1">
                <a:latin typeface="Georgia" panose="02040502050405020303" pitchFamily="18" charset="0"/>
              </a:rPr>
              <a:t>protect</a:t>
            </a:r>
            <a:r>
              <a:rPr lang="fr-FR" dirty="0">
                <a:latin typeface="Georgia" panose="02040502050405020303" pitchFamily="18" charset="0"/>
              </a:rPr>
              <a:t> </a:t>
            </a:r>
            <a:r>
              <a:rPr lang="fr-FR" dirty="0" err="1">
                <a:latin typeface="Georgia" panose="02040502050405020303" pitchFamily="18" charset="0"/>
              </a:rPr>
              <a:t>DTs</a:t>
            </a:r>
            <a:r>
              <a:rPr lang="fr-FR" dirty="0">
                <a:latin typeface="Georgia" panose="02040502050405020303" pitchFamily="18" charset="0"/>
              </a:rPr>
              <a:t>-CPS/IoT-</a:t>
            </a:r>
            <a:r>
              <a:rPr lang="fr-FR" dirty="0" err="1">
                <a:latin typeface="Georgia" panose="02040502050405020303" pitchFamily="18" charset="0"/>
              </a:rPr>
              <a:t>based</a:t>
            </a:r>
            <a:r>
              <a:rPr lang="fr-FR" dirty="0">
                <a:latin typeface="Georgia" panose="02040502050405020303" pitchFamily="18" charset="0"/>
              </a:rPr>
              <a:t> </a:t>
            </a:r>
            <a:r>
              <a:rPr lang="fr-FR" dirty="0" err="1">
                <a:latin typeface="Georgia" panose="02040502050405020303" pitchFamily="18" charset="0"/>
              </a:rPr>
              <a:t>systems</a:t>
            </a:r>
            <a:r>
              <a:rPr lang="fr-FR" dirty="0">
                <a:latin typeface="Georgia" panose="02040502050405020303" pitchFamily="18" charset="0"/>
              </a:rPr>
              <a:t>?</a:t>
            </a:r>
            <a:endParaRPr lang="en-GB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906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01788D-1030-B22D-12C3-A5C9B95B9D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0" t="3586" r="1902"/>
          <a:stretch/>
        </p:blipFill>
        <p:spPr>
          <a:xfrm>
            <a:off x="3124740" y="1130520"/>
            <a:ext cx="5524937" cy="355704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47B5F28-76B3-A9DF-A093-5DBD095DB9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Security Orchestration and Automated Response (SOAR)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19CBA2-6C8F-1F66-8935-8A5C982796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8313" y="1261611"/>
            <a:ext cx="2630415" cy="3336083"/>
          </a:xfrm>
        </p:spPr>
        <p:txBody>
          <a:bodyPr/>
          <a:lstStyle/>
          <a:p>
            <a:pPr>
              <a:spcBef>
                <a:spcPts val="2880"/>
              </a:spcBef>
              <a:spcAft>
                <a:spcPts val="1200"/>
              </a:spcAft>
            </a:pPr>
            <a:r>
              <a:rPr lang="en-GB" sz="2000" b="0" dirty="0">
                <a:latin typeface="Georgia" panose="02040502050405020303" pitchFamily="18" charset="0"/>
              </a:rPr>
              <a:t>SOAR “</a:t>
            </a:r>
            <a:r>
              <a:rPr lang="en-US" sz="1600" b="0" i="1" dirty="0"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the planning, integration, cooperation, and coordination of the activities of security tools and experts to produce and automate required actions in response to any security incident across multiple technology paradigms”</a:t>
            </a:r>
            <a:endParaRPr lang="en-GB" sz="2000" b="0" dirty="0">
              <a:latin typeface="Georgia" panose="020405020504050203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B94C76-5B90-CE2C-8766-931FCB43B609}"/>
              </a:ext>
            </a:extLst>
          </p:cNvPr>
          <p:cNvSpPr txBox="1"/>
          <p:nvPr/>
        </p:nvSpPr>
        <p:spPr>
          <a:xfrm>
            <a:off x="2474670" y="5070972"/>
            <a:ext cx="64595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Islam, </a:t>
            </a:r>
            <a:r>
              <a:rPr lang="en-GB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Chadni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Muhammad Ali Babar, and Surya Nepal. "A multi-vocal review of security orchestration." </a:t>
            </a:r>
            <a:r>
              <a:rPr lang="en-GB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ACM Computing Surveys (CSUR)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52.2 (2019): 1-45.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125341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C3EA07-F7CA-40AB-8D0A-FD1120628B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>
                <a:latin typeface="Georgia" panose="02040502050405020303" pitchFamily="18" charset="0"/>
                <a:ea typeface="ＭＳ Ｐゴシック"/>
              </a:rPr>
              <a:t>Security in Digital Twins</a:t>
            </a:r>
            <a:endParaRPr lang="en-US" dirty="0">
              <a:latin typeface="Georgia" panose="02040502050405020303" pitchFamily="18" charset="0"/>
              <a:ea typeface="ＭＳ Ｐゴシック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4EC1ED-20F3-4F3E-8099-86F15B5766B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4310" y="944048"/>
            <a:ext cx="4819101" cy="3585407"/>
          </a:xfrm>
        </p:spPr>
        <p:txBody>
          <a:bodyPr vert="horz" lIns="0" tIns="0" rIns="0" bIns="0" anchor="t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b="0" dirty="0">
                <a:latin typeface="Georgia"/>
                <a:ea typeface="ＭＳ Ｐゴシック"/>
              </a:rPr>
              <a:t>The emergence of Digital Twins for monitoring and optimizing systems in the Industrial IoT environment (</a:t>
            </a:r>
            <a:r>
              <a:rPr lang="en-US" sz="1800" b="0" dirty="0" err="1">
                <a:latin typeface="Georgia"/>
                <a:ea typeface="ＭＳ Ｐゴシック"/>
              </a:rPr>
              <a:t>IIoT</a:t>
            </a:r>
            <a:r>
              <a:rPr lang="en-US" sz="1800" b="0" dirty="0">
                <a:latin typeface="Georgia"/>
                <a:ea typeface="ＭＳ Ｐゴシック"/>
              </a:rPr>
              <a:t>) raise enormous security concerns.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dirty="0">
                <a:latin typeface="Georgia"/>
                <a:ea typeface="ＭＳ Ｐゴシック"/>
              </a:rPr>
              <a:t>Challenges:</a:t>
            </a:r>
          </a:p>
          <a:p>
            <a:pPr marL="580390" lvl="1" indent="-342900">
              <a:buFont typeface="Wingdings" panose="05000000000000000000" pitchFamily="2" charset="2"/>
              <a:buChar char="§"/>
            </a:pPr>
            <a:r>
              <a:rPr lang="en-US" sz="1600" dirty="0">
                <a:latin typeface="Georgia" panose="02040502050405020303" pitchFamily="18" charset="0"/>
              </a:rPr>
              <a:t>Security Orchestration Automation &amp; Response (SOAR):</a:t>
            </a:r>
          </a:p>
          <a:p>
            <a:pPr marL="803590" lvl="2" indent="-342900">
              <a:buFont typeface="Wingdings" panose="05000000000000000000" pitchFamily="2" charset="2"/>
              <a:buChar char="§"/>
            </a:pPr>
            <a:r>
              <a:rPr lang="en-US" sz="1400" dirty="0">
                <a:latin typeface="Georgia" panose="02040502050405020303" pitchFamily="18" charset="0"/>
              </a:rPr>
              <a:t>Complex Physical systems</a:t>
            </a:r>
          </a:p>
          <a:p>
            <a:pPr marL="803590" lvl="2" indent="-342900">
              <a:buFont typeface="Wingdings" panose="05000000000000000000" pitchFamily="2" charset="2"/>
              <a:buChar char="§"/>
            </a:pPr>
            <a:r>
              <a:rPr lang="en-US" sz="1400" dirty="0">
                <a:latin typeface="Georgia" panose="02040502050405020303" pitchFamily="18" charset="0"/>
              </a:rPr>
              <a:t>Trust issue when adopting ML-based solutions to reduce human effort</a:t>
            </a:r>
          </a:p>
          <a:p>
            <a:pPr marL="803590" lvl="2" indent="-342900">
              <a:buFont typeface="Wingdings" panose="05000000000000000000" pitchFamily="2" charset="2"/>
              <a:buChar char="§"/>
            </a:pPr>
            <a:r>
              <a:rPr lang="en-US" sz="1400" dirty="0">
                <a:latin typeface="Georgia" panose="02040502050405020303" pitchFamily="18" charset="0"/>
              </a:rPr>
              <a:t>Multi-vendor security tools/frameworks: </a:t>
            </a:r>
          </a:p>
          <a:p>
            <a:pPr marL="1134790" lvl="3" indent="-342900">
              <a:buFont typeface="Wingdings" panose="05000000000000000000" pitchFamily="2" charset="2"/>
              <a:buChar char="§"/>
            </a:pPr>
            <a:r>
              <a:rPr lang="en-US" i="1" dirty="0">
                <a:latin typeface="Georgia" panose="02040502050405020303" pitchFamily="18" charset="0"/>
              </a:rPr>
              <a:t>Data formats/structures</a:t>
            </a:r>
          </a:p>
          <a:p>
            <a:pPr marL="1134790" lvl="3" indent="-342900">
              <a:buFont typeface="Wingdings" panose="05000000000000000000" pitchFamily="2" charset="2"/>
              <a:buChar char="§"/>
            </a:pPr>
            <a:r>
              <a:rPr lang="en-US" i="1" dirty="0">
                <a:latin typeface="Georgia" panose="02040502050405020303" pitchFamily="18" charset="0"/>
              </a:rPr>
              <a:t>Configuration</a:t>
            </a:r>
          </a:p>
          <a:p>
            <a:pPr marL="580390" lvl="1" indent="-342900">
              <a:buFont typeface="Wingdings" panose="05000000000000000000" pitchFamily="2" charset="2"/>
              <a:buChar char="§"/>
            </a:pPr>
            <a:endParaRPr lang="en-US" sz="1600" dirty="0">
              <a:latin typeface="Georgia" panose="02040502050405020303" pitchFamily="18" charset="0"/>
            </a:endParaRPr>
          </a:p>
          <a:p>
            <a:pPr marL="580390" lvl="1" indent="-342900">
              <a:buFont typeface="Wingdings" panose="05000000000000000000" pitchFamily="2" charset="2"/>
              <a:buChar char="§"/>
            </a:pPr>
            <a:endParaRPr lang="en-US" sz="1600" dirty="0">
              <a:latin typeface="Georgia" panose="02040502050405020303" pitchFamily="18" charset="0"/>
            </a:endParaRPr>
          </a:p>
          <a:p>
            <a:pPr marL="580390" lvl="1" indent="-342900">
              <a:buFont typeface="Wingdings" panose="05000000000000000000" pitchFamily="2" charset="2"/>
              <a:buChar char="§"/>
            </a:pPr>
            <a:endParaRPr lang="en-US" sz="1400" dirty="0">
              <a:latin typeface="Georgia" panose="02040502050405020303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3C3E73-B9A5-413B-B003-7B63281E0B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3C4C6E3F-5E3C-4FBD-BF9E-3C26CFB1E59A}" type="datetime1">
              <a:rPr lang="en-US" smtClean="0"/>
              <a:t>8/24/23</a:t>
            </a:fld>
            <a:endParaRPr lang="fi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83F1-8274-4F18-B6C5-CDB369C14C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7</a:t>
            </a:fld>
            <a:endParaRPr lang="fi-FI"/>
          </a:p>
        </p:txBody>
      </p:sp>
      <p:sp>
        <p:nvSpPr>
          <p:cNvPr id="7" name="Shape 767">
            <a:extLst>
              <a:ext uri="{FF2B5EF4-FFF2-40B4-BE49-F238E27FC236}">
                <a16:creationId xmlns:a16="http://schemas.microsoft.com/office/drawing/2014/main" id="{F2A60FF3-FAA2-AC47-B170-27E166DAC224}"/>
              </a:ext>
            </a:extLst>
          </p:cNvPr>
          <p:cNvSpPr/>
          <p:nvPr/>
        </p:nvSpPr>
        <p:spPr>
          <a:xfrm>
            <a:off x="5185281" y="995351"/>
            <a:ext cx="3490406" cy="1589226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raphic 9" descr="Factory">
            <a:extLst>
              <a:ext uri="{FF2B5EF4-FFF2-40B4-BE49-F238E27FC236}">
                <a16:creationId xmlns:a16="http://schemas.microsoft.com/office/drawing/2014/main" id="{338E6E29-F877-BC40-8935-C5CAB37BE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12504" y="3204236"/>
            <a:ext cx="1485409" cy="1485409"/>
          </a:xfrm>
          <a:prstGeom prst="rect">
            <a:avLst/>
          </a:prstGeom>
        </p:spPr>
      </p:pic>
      <p:pic>
        <p:nvPicPr>
          <p:cNvPr id="14" name="Graphic 13" descr="Crane">
            <a:extLst>
              <a:ext uri="{FF2B5EF4-FFF2-40B4-BE49-F238E27FC236}">
                <a16:creationId xmlns:a16="http://schemas.microsoft.com/office/drawing/2014/main" id="{EF3EFF08-52FC-0744-ACB1-BC2931E6E1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2684" y="3594548"/>
            <a:ext cx="914400" cy="914400"/>
          </a:xfrm>
          <a:prstGeom prst="rect">
            <a:avLst/>
          </a:prstGeom>
        </p:spPr>
      </p:pic>
      <p:pic>
        <p:nvPicPr>
          <p:cNvPr id="16" name="Graphic 15" descr="Car">
            <a:extLst>
              <a:ext uri="{FF2B5EF4-FFF2-40B4-BE49-F238E27FC236}">
                <a16:creationId xmlns:a16="http://schemas.microsoft.com/office/drawing/2014/main" id="{7E945A41-281D-0F42-81F2-994497A398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61287" y="3881315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AD3D6B1-6B1A-2747-8C35-580119298DF3}"/>
              </a:ext>
            </a:extLst>
          </p:cNvPr>
          <p:cNvSpPr txBox="1"/>
          <p:nvPr/>
        </p:nvSpPr>
        <p:spPr>
          <a:xfrm>
            <a:off x="6398857" y="4560594"/>
            <a:ext cx="116217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FI" sz="1200" dirty="0">
                <a:latin typeface="Georgia" panose="02040502050405020303" pitchFamily="18" charset="0"/>
              </a:rPr>
              <a:t>Physical Entities </a:t>
            </a:r>
          </a:p>
        </p:txBody>
      </p:sp>
      <p:pic>
        <p:nvPicPr>
          <p:cNvPr id="24" name="Graphic 23" descr="Lightning bolt">
            <a:extLst>
              <a:ext uri="{FF2B5EF4-FFF2-40B4-BE49-F238E27FC236}">
                <a16:creationId xmlns:a16="http://schemas.microsoft.com/office/drawing/2014/main" id="{8D85A8A5-4742-284C-BD31-6601817F36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82526" y="2661968"/>
            <a:ext cx="914400" cy="914400"/>
          </a:xfrm>
          <a:prstGeom prst="rect">
            <a:avLst/>
          </a:prstGeom>
        </p:spPr>
      </p:pic>
      <p:pic>
        <p:nvPicPr>
          <p:cNvPr id="25" name="Graphic 24" descr="Lightning bolt">
            <a:extLst>
              <a:ext uri="{FF2B5EF4-FFF2-40B4-BE49-F238E27FC236}">
                <a16:creationId xmlns:a16="http://schemas.microsoft.com/office/drawing/2014/main" id="{719DA420-17B5-0C4B-9EE9-28E86E54AF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51989" y="2811234"/>
            <a:ext cx="656776" cy="656776"/>
          </a:xfrm>
          <a:prstGeom prst="rect">
            <a:avLst/>
          </a:prstGeom>
        </p:spPr>
      </p:pic>
      <p:pic>
        <p:nvPicPr>
          <p:cNvPr id="26" name="Graphic 25" descr="Lightning bolt">
            <a:extLst>
              <a:ext uri="{FF2B5EF4-FFF2-40B4-BE49-F238E27FC236}">
                <a16:creationId xmlns:a16="http://schemas.microsoft.com/office/drawing/2014/main" id="{56883281-28C2-7649-9BE0-F67604C7C8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59389" y="2675484"/>
            <a:ext cx="744423" cy="74442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F8F818C-E8CC-4849-B961-A3AAA7977E75}"/>
              </a:ext>
            </a:extLst>
          </p:cNvPr>
          <p:cNvSpPr txBox="1"/>
          <p:nvPr/>
        </p:nvSpPr>
        <p:spPr>
          <a:xfrm>
            <a:off x="6338262" y="2300699"/>
            <a:ext cx="116217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FI" sz="1400" dirty="0">
                <a:latin typeface="Georgia" panose="02040502050405020303" pitchFamily="18" charset="0"/>
              </a:rPr>
              <a:t>Digital Twin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F4A976C-D4E2-734A-A286-894074DB75CB}"/>
              </a:ext>
            </a:extLst>
          </p:cNvPr>
          <p:cNvGrpSpPr/>
          <p:nvPr/>
        </p:nvGrpSpPr>
        <p:grpSpPr>
          <a:xfrm>
            <a:off x="5459624" y="1810483"/>
            <a:ext cx="536879" cy="433182"/>
            <a:chOff x="5801304" y="1873274"/>
            <a:chExt cx="536879" cy="433182"/>
          </a:xfrm>
        </p:grpSpPr>
        <p:pic>
          <p:nvPicPr>
            <p:cNvPr id="29" name="Graphic 28" descr="Head with gears">
              <a:extLst>
                <a:ext uri="{FF2B5EF4-FFF2-40B4-BE49-F238E27FC236}">
                  <a16:creationId xmlns:a16="http://schemas.microsoft.com/office/drawing/2014/main" id="{C2DBF5D8-EA3B-744E-838B-670950941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899061" y="1991902"/>
              <a:ext cx="306631" cy="306631"/>
            </a:xfrm>
            <a:prstGeom prst="rect">
              <a:avLst/>
            </a:prstGeom>
          </p:spPr>
        </p:pic>
        <p:sp>
          <p:nvSpPr>
            <p:cNvPr id="30" name="Shape 767">
              <a:extLst>
                <a:ext uri="{FF2B5EF4-FFF2-40B4-BE49-F238E27FC236}">
                  <a16:creationId xmlns:a16="http://schemas.microsoft.com/office/drawing/2014/main" id="{DB875D33-9E48-A349-8F51-48A14857A1A5}"/>
                </a:ext>
              </a:extLst>
            </p:cNvPr>
            <p:cNvSpPr/>
            <p:nvPr/>
          </p:nvSpPr>
          <p:spPr>
            <a:xfrm>
              <a:off x="5801304" y="1873274"/>
              <a:ext cx="536879" cy="433182"/>
            </a:xfrm>
            <a:custGeom>
              <a:avLst/>
              <a:gdLst/>
              <a:ahLst/>
              <a:cxnLst/>
              <a:rect l="0" t="0" r="0" b="0"/>
              <a:pathLst>
                <a:path w="19144" h="10814" fill="none" extrusionOk="0">
                  <a:moveTo>
                    <a:pt x="16124" y="4774"/>
                  </a:moveTo>
                  <a:lnTo>
                    <a:pt x="15369" y="4774"/>
                  </a:lnTo>
                  <a:lnTo>
                    <a:pt x="15369" y="4774"/>
                  </a:lnTo>
                  <a:lnTo>
                    <a:pt x="15393" y="4482"/>
                  </a:lnTo>
                  <a:lnTo>
                    <a:pt x="15393" y="4482"/>
                  </a:lnTo>
                  <a:lnTo>
                    <a:pt x="15369" y="4189"/>
                  </a:lnTo>
                  <a:lnTo>
                    <a:pt x="15344" y="3921"/>
                  </a:lnTo>
                  <a:lnTo>
                    <a:pt x="15271" y="3654"/>
                  </a:lnTo>
                  <a:lnTo>
                    <a:pt x="15174" y="3410"/>
                  </a:lnTo>
                  <a:lnTo>
                    <a:pt x="15052" y="3166"/>
                  </a:lnTo>
                  <a:lnTo>
                    <a:pt x="14930" y="2947"/>
                  </a:lnTo>
                  <a:lnTo>
                    <a:pt x="14760" y="2728"/>
                  </a:lnTo>
                  <a:lnTo>
                    <a:pt x="14589" y="2533"/>
                  </a:lnTo>
                  <a:lnTo>
                    <a:pt x="14394" y="2363"/>
                  </a:lnTo>
                  <a:lnTo>
                    <a:pt x="14175" y="2192"/>
                  </a:lnTo>
                  <a:lnTo>
                    <a:pt x="13956" y="2070"/>
                  </a:lnTo>
                  <a:lnTo>
                    <a:pt x="13712" y="1949"/>
                  </a:lnTo>
                  <a:lnTo>
                    <a:pt x="13469" y="1851"/>
                  </a:lnTo>
                  <a:lnTo>
                    <a:pt x="13201" y="1778"/>
                  </a:lnTo>
                  <a:lnTo>
                    <a:pt x="12933" y="1754"/>
                  </a:lnTo>
                  <a:lnTo>
                    <a:pt x="12641" y="1729"/>
                  </a:lnTo>
                  <a:lnTo>
                    <a:pt x="12641" y="1729"/>
                  </a:lnTo>
                  <a:lnTo>
                    <a:pt x="12300" y="1754"/>
                  </a:lnTo>
                  <a:lnTo>
                    <a:pt x="11959" y="1827"/>
                  </a:lnTo>
                  <a:lnTo>
                    <a:pt x="11618" y="1924"/>
                  </a:lnTo>
                  <a:lnTo>
                    <a:pt x="11326" y="2070"/>
                  </a:lnTo>
                  <a:lnTo>
                    <a:pt x="11326" y="2070"/>
                  </a:lnTo>
                  <a:lnTo>
                    <a:pt x="11155" y="1851"/>
                  </a:lnTo>
                  <a:lnTo>
                    <a:pt x="10985" y="1632"/>
                  </a:lnTo>
                  <a:lnTo>
                    <a:pt x="10814" y="1413"/>
                  </a:lnTo>
                  <a:lnTo>
                    <a:pt x="10619" y="1218"/>
                  </a:lnTo>
                  <a:lnTo>
                    <a:pt x="10425" y="1048"/>
                  </a:lnTo>
                  <a:lnTo>
                    <a:pt x="10205" y="877"/>
                  </a:lnTo>
                  <a:lnTo>
                    <a:pt x="9962" y="707"/>
                  </a:lnTo>
                  <a:lnTo>
                    <a:pt x="9718" y="560"/>
                  </a:lnTo>
                  <a:lnTo>
                    <a:pt x="9475" y="439"/>
                  </a:lnTo>
                  <a:lnTo>
                    <a:pt x="9231" y="317"/>
                  </a:lnTo>
                  <a:lnTo>
                    <a:pt x="8963" y="219"/>
                  </a:lnTo>
                  <a:lnTo>
                    <a:pt x="8695" y="146"/>
                  </a:lnTo>
                  <a:lnTo>
                    <a:pt x="8403" y="73"/>
                  </a:lnTo>
                  <a:lnTo>
                    <a:pt x="8135" y="25"/>
                  </a:lnTo>
                  <a:lnTo>
                    <a:pt x="7843" y="0"/>
                  </a:lnTo>
                  <a:lnTo>
                    <a:pt x="7551" y="0"/>
                  </a:lnTo>
                  <a:lnTo>
                    <a:pt x="7551" y="0"/>
                  </a:lnTo>
                  <a:lnTo>
                    <a:pt x="7088" y="25"/>
                  </a:lnTo>
                  <a:lnTo>
                    <a:pt x="6650" y="98"/>
                  </a:lnTo>
                  <a:lnTo>
                    <a:pt x="6211" y="195"/>
                  </a:lnTo>
                  <a:lnTo>
                    <a:pt x="5797" y="341"/>
                  </a:lnTo>
                  <a:lnTo>
                    <a:pt x="5407" y="536"/>
                  </a:lnTo>
                  <a:lnTo>
                    <a:pt x="5042" y="755"/>
                  </a:lnTo>
                  <a:lnTo>
                    <a:pt x="4701" y="1023"/>
                  </a:lnTo>
                  <a:lnTo>
                    <a:pt x="4385" y="1315"/>
                  </a:lnTo>
                  <a:lnTo>
                    <a:pt x="4092" y="1632"/>
                  </a:lnTo>
                  <a:lnTo>
                    <a:pt x="3824" y="1973"/>
                  </a:lnTo>
                  <a:lnTo>
                    <a:pt x="3605" y="2338"/>
                  </a:lnTo>
                  <a:lnTo>
                    <a:pt x="3410" y="2728"/>
                  </a:lnTo>
                  <a:lnTo>
                    <a:pt x="3264" y="3142"/>
                  </a:lnTo>
                  <a:lnTo>
                    <a:pt x="3142" y="3580"/>
                  </a:lnTo>
                  <a:lnTo>
                    <a:pt x="3094" y="4019"/>
                  </a:lnTo>
                  <a:lnTo>
                    <a:pt x="3069" y="4482"/>
                  </a:lnTo>
                  <a:lnTo>
                    <a:pt x="3069" y="4482"/>
                  </a:lnTo>
                  <a:lnTo>
                    <a:pt x="3069" y="4774"/>
                  </a:lnTo>
                  <a:lnTo>
                    <a:pt x="3021" y="4774"/>
                  </a:lnTo>
                  <a:lnTo>
                    <a:pt x="3021" y="4774"/>
                  </a:lnTo>
                  <a:lnTo>
                    <a:pt x="2704" y="4774"/>
                  </a:lnTo>
                  <a:lnTo>
                    <a:pt x="2412" y="4823"/>
                  </a:lnTo>
                  <a:lnTo>
                    <a:pt x="2120" y="4896"/>
                  </a:lnTo>
                  <a:lnTo>
                    <a:pt x="1827" y="5017"/>
                  </a:lnTo>
                  <a:lnTo>
                    <a:pt x="1584" y="5139"/>
                  </a:lnTo>
                  <a:lnTo>
                    <a:pt x="1316" y="5285"/>
                  </a:lnTo>
                  <a:lnTo>
                    <a:pt x="1097" y="5456"/>
                  </a:lnTo>
                  <a:lnTo>
                    <a:pt x="877" y="5651"/>
                  </a:lnTo>
                  <a:lnTo>
                    <a:pt x="683" y="5870"/>
                  </a:lnTo>
                  <a:lnTo>
                    <a:pt x="512" y="6113"/>
                  </a:lnTo>
                  <a:lnTo>
                    <a:pt x="366" y="6357"/>
                  </a:lnTo>
                  <a:lnTo>
                    <a:pt x="220" y="6625"/>
                  </a:lnTo>
                  <a:lnTo>
                    <a:pt x="122" y="6893"/>
                  </a:lnTo>
                  <a:lnTo>
                    <a:pt x="49" y="7185"/>
                  </a:lnTo>
                  <a:lnTo>
                    <a:pt x="1" y="7477"/>
                  </a:lnTo>
                  <a:lnTo>
                    <a:pt x="1" y="7794"/>
                  </a:lnTo>
                  <a:lnTo>
                    <a:pt x="1" y="7794"/>
                  </a:lnTo>
                  <a:lnTo>
                    <a:pt x="1" y="8110"/>
                  </a:lnTo>
                  <a:lnTo>
                    <a:pt x="49" y="8403"/>
                  </a:lnTo>
                  <a:lnTo>
                    <a:pt x="122" y="8695"/>
                  </a:lnTo>
                  <a:lnTo>
                    <a:pt x="220" y="8963"/>
                  </a:lnTo>
                  <a:lnTo>
                    <a:pt x="366" y="9231"/>
                  </a:lnTo>
                  <a:lnTo>
                    <a:pt x="512" y="9474"/>
                  </a:lnTo>
                  <a:lnTo>
                    <a:pt x="683" y="9718"/>
                  </a:lnTo>
                  <a:lnTo>
                    <a:pt x="877" y="9937"/>
                  </a:lnTo>
                  <a:lnTo>
                    <a:pt x="1097" y="10132"/>
                  </a:lnTo>
                  <a:lnTo>
                    <a:pt x="1316" y="10302"/>
                  </a:lnTo>
                  <a:lnTo>
                    <a:pt x="1584" y="10449"/>
                  </a:lnTo>
                  <a:lnTo>
                    <a:pt x="1827" y="10570"/>
                  </a:lnTo>
                  <a:lnTo>
                    <a:pt x="2120" y="10692"/>
                  </a:lnTo>
                  <a:lnTo>
                    <a:pt x="2412" y="10765"/>
                  </a:lnTo>
                  <a:lnTo>
                    <a:pt x="2704" y="10814"/>
                  </a:lnTo>
                  <a:lnTo>
                    <a:pt x="3021" y="10814"/>
                  </a:lnTo>
                  <a:lnTo>
                    <a:pt x="16124" y="10814"/>
                  </a:lnTo>
                  <a:lnTo>
                    <a:pt x="16124" y="10814"/>
                  </a:lnTo>
                  <a:lnTo>
                    <a:pt x="16440" y="10814"/>
                  </a:lnTo>
                  <a:lnTo>
                    <a:pt x="16732" y="10765"/>
                  </a:lnTo>
                  <a:lnTo>
                    <a:pt x="17025" y="10692"/>
                  </a:lnTo>
                  <a:lnTo>
                    <a:pt x="17317" y="10570"/>
                  </a:lnTo>
                  <a:lnTo>
                    <a:pt x="17561" y="10449"/>
                  </a:lnTo>
                  <a:lnTo>
                    <a:pt x="17828" y="10302"/>
                  </a:lnTo>
                  <a:lnTo>
                    <a:pt x="18048" y="10132"/>
                  </a:lnTo>
                  <a:lnTo>
                    <a:pt x="18267" y="9937"/>
                  </a:lnTo>
                  <a:lnTo>
                    <a:pt x="18462" y="9718"/>
                  </a:lnTo>
                  <a:lnTo>
                    <a:pt x="18632" y="9474"/>
                  </a:lnTo>
                  <a:lnTo>
                    <a:pt x="18778" y="9231"/>
                  </a:lnTo>
                  <a:lnTo>
                    <a:pt x="18924" y="8963"/>
                  </a:lnTo>
                  <a:lnTo>
                    <a:pt x="19022" y="8695"/>
                  </a:lnTo>
                  <a:lnTo>
                    <a:pt x="19095" y="8403"/>
                  </a:lnTo>
                  <a:lnTo>
                    <a:pt x="19144" y="8110"/>
                  </a:lnTo>
                  <a:lnTo>
                    <a:pt x="19144" y="7794"/>
                  </a:lnTo>
                  <a:lnTo>
                    <a:pt x="19144" y="7794"/>
                  </a:lnTo>
                  <a:lnTo>
                    <a:pt x="19144" y="7477"/>
                  </a:lnTo>
                  <a:lnTo>
                    <a:pt x="19095" y="7185"/>
                  </a:lnTo>
                  <a:lnTo>
                    <a:pt x="19022" y="6893"/>
                  </a:lnTo>
                  <a:lnTo>
                    <a:pt x="18924" y="6625"/>
                  </a:lnTo>
                  <a:lnTo>
                    <a:pt x="18778" y="6357"/>
                  </a:lnTo>
                  <a:lnTo>
                    <a:pt x="18632" y="6113"/>
                  </a:lnTo>
                  <a:lnTo>
                    <a:pt x="18462" y="5870"/>
                  </a:lnTo>
                  <a:lnTo>
                    <a:pt x="18267" y="5651"/>
                  </a:lnTo>
                  <a:lnTo>
                    <a:pt x="18048" y="5456"/>
                  </a:lnTo>
                  <a:lnTo>
                    <a:pt x="17828" y="5285"/>
                  </a:lnTo>
                  <a:lnTo>
                    <a:pt x="17561" y="5139"/>
                  </a:lnTo>
                  <a:lnTo>
                    <a:pt x="17317" y="5017"/>
                  </a:lnTo>
                  <a:lnTo>
                    <a:pt x="17025" y="4896"/>
                  </a:lnTo>
                  <a:lnTo>
                    <a:pt x="16732" y="4823"/>
                  </a:lnTo>
                  <a:lnTo>
                    <a:pt x="16440" y="4774"/>
                  </a:lnTo>
                  <a:lnTo>
                    <a:pt x="16124" y="4774"/>
                  </a:lnTo>
                  <a:lnTo>
                    <a:pt x="16124" y="477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CE18EC8-51DB-7A42-9786-D9E66741843C}"/>
              </a:ext>
            </a:extLst>
          </p:cNvPr>
          <p:cNvGrpSpPr/>
          <p:nvPr/>
        </p:nvGrpSpPr>
        <p:grpSpPr>
          <a:xfrm>
            <a:off x="6952397" y="1319301"/>
            <a:ext cx="473678" cy="359690"/>
            <a:chOff x="6598266" y="1413981"/>
            <a:chExt cx="710038" cy="502255"/>
          </a:xfrm>
        </p:grpSpPr>
        <p:pic>
          <p:nvPicPr>
            <p:cNvPr id="20" name="Graphic 19" descr="Server">
              <a:extLst>
                <a:ext uri="{FF2B5EF4-FFF2-40B4-BE49-F238E27FC236}">
                  <a16:creationId xmlns:a16="http://schemas.microsoft.com/office/drawing/2014/main" id="{2DAE3384-69D7-084A-B641-D99AB2094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753825" y="1516243"/>
              <a:ext cx="392393" cy="392393"/>
            </a:xfrm>
            <a:prstGeom prst="rect">
              <a:avLst/>
            </a:prstGeom>
          </p:spPr>
        </p:pic>
        <p:sp>
          <p:nvSpPr>
            <p:cNvPr id="31" name="Shape 767">
              <a:extLst>
                <a:ext uri="{FF2B5EF4-FFF2-40B4-BE49-F238E27FC236}">
                  <a16:creationId xmlns:a16="http://schemas.microsoft.com/office/drawing/2014/main" id="{85F99B09-26E1-9D4B-A7A1-2B9562C641D0}"/>
                </a:ext>
              </a:extLst>
            </p:cNvPr>
            <p:cNvSpPr/>
            <p:nvPr/>
          </p:nvSpPr>
          <p:spPr>
            <a:xfrm>
              <a:off x="6598266" y="1413981"/>
              <a:ext cx="710038" cy="502255"/>
            </a:xfrm>
            <a:custGeom>
              <a:avLst/>
              <a:gdLst/>
              <a:ahLst/>
              <a:cxnLst/>
              <a:rect l="0" t="0" r="0" b="0"/>
              <a:pathLst>
                <a:path w="19144" h="10814" fill="none" extrusionOk="0">
                  <a:moveTo>
                    <a:pt x="16124" y="4774"/>
                  </a:moveTo>
                  <a:lnTo>
                    <a:pt x="15369" y="4774"/>
                  </a:lnTo>
                  <a:lnTo>
                    <a:pt x="15369" y="4774"/>
                  </a:lnTo>
                  <a:lnTo>
                    <a:pt x="15393" y="4482"/>
                  </a:lnTo>
                  <a:lnTo>
                    <a:pt x="15393" y="4482"/>
                  </a:lnTo>
                  <a:lnTo>
                    <a:pt x="15369" y="4189"/>
                  </a:lnTo>
                  <a:lnTo>
                    <a:pt x="15344" y="3921"/>
                  </a:lnTo>
                  <a:lnTo>
                    <a:pt x="15271" y="3654"/>
                  </a:lnTo>
                  <a:lnTo>
                    <a:pt x="15174" y="3410"/>
                  </a:lnTo>
                  <a:lnTo>
                    <a:pt x="15052" y="3166"/>
                  </a:lnTo>
                  <a:lnTo>
                    <a:pt x="14930" y="2947"/>
                  </a:lnTo>
                  <a:lnTo>
                    <a:pt x="14760" y="2728"/>
                  </a:lnTo>
                  <a:lnTo>
                    <a:pt x="14589" y="2533"/>
                  </a:lnTo>
                  <a:lnTo>
                    <a:pt x="14394" y="2363"/>
                  </a:lnTo>
                  <a:lnTo>
                    <a:pt x="14175" y="2192"/>
                  </a:lnTo>
                  <a:lnTo>
                    <a:pt x="13956" y="2070"/>
                  </a:lnTo>
                  <a:lnTo>
                    <a:pt x="13712" y="1949"/>
                  </a:lnTo>
                  <a:lnTo>
                    <a:pt x="13469" y="1851"/>
                  </a:lnTo>
                  <a:lnTo>
                    <a:pt x="13201" y="1778"/>
                  </a:lnTo>
                  <a:lnTo>
                    <a:pt x="12933" y="1754"/>
                  </a:lnTo>
                  <a:lnTo>
                    <a:pt x="12641" y="1729"/>
                  </a:lnTo>
                  <a:lnTo>
                    <a:pt x="12641" y="1729"/>
                  </a:lnTo>
                  <a:lnTo>
                    <a:pt x="12300" y="1754"/>
                  </a:lnTo>
                  <a:lnTo>
                    <a:pt x="11959" y="1827"/>
                  </a:lnTo>
                  <a:lnTo>
                    <a:pt x="11618" y="1924"/>
                  </a:lnTo>
                  <a:lnTo>
                    <a:pt x="11326" y="2070"/>
                  </a:lnTo>
                  <a:lnTo>
                    <a:pt x="11326" y="2070"/>
                  </a:lnTo>
                  <a:lnTo>
                    <a:pt x="11155" y="1851"/>
                  </a:lnTo>
                  <a:lnTo>
                    <a:pt x="10985" y="1632"/>
                  </a:lnTo>
                  <a:lnTo>
                    <a:pt x="10814" y="1413"/>
                  </a:lnTo>
                  <a:lnTo>
                    <a:pt x="10619" y="1218"/>
                  </a:lnTo>
                  <a:lnTo>
                    <a:pt x="10425" y="1048"/>
                  </a:lnTo>
                  <a:lnTo>
                    <a:pt x="10205" y="877"/>
                  </a:lnTo>
                  <a:lnTo>
                    <a:pt x="9962" y="707"/>
                  </a:lnTo>
                  <a:lnTo>
                    <a:pt x="9718" y="560"/>
                  </a:lnTo>
                  <a:lnTo>
                    <a:pt x="9475" y="439"/>
                  </a:lnTo>
                  <a:lnTo>
                    <a:pt x="9231" y="317"/>
                  </a:lnTo>
                  <a:lnTo>
                    <a:pt x="8963" y="219"/>
                  </a:lnTo>
                  <a:lnTo>
                    <a:pt x="8695" y="146"/>
                  </a:lnTo>
                  <a:lnTo>
                    <a:pt x="8403" y="73"/>
                  </a:lnTo>
                  <a:lnTo>
                    <a:pt x="8135" y="25"/>
                  </a:lnTo>
                  <a:lnTo>
                    <a:pt x="7843" y="0"/>
                  </a:lnTo>
                  <a:lnTo>
                    <a:pt x="7551" y="0"/>
                  </a:lnTo>
                  <a:lnTo>
                    <a:pt x="7551" y="0"/>
                  </a:lnTo>
                  <a:lnTo>
                    <a:pt x="7088" y="25"/>
                  </a:lnTo>
                  <a:lnTo>
                    <a:pt x="6650" y="98"/>
                  </a:lnTo>
                  <a:lnTo>
                    <a:pt x="6211" y="195"/>
                  </a:lnTo>
                  <a:lnTo>
                    <a:pt x="5797" y="341"/>
                  </a:lnTo>
                  <a:lnTo>
                    <a:pt x="5407" y="536"/>
                  </a:lnTo>
                  <a:lnTo>
                    <a:pt x="5042" y="755"/>
                  </a:lnTo>
                  <a:lnTo>
                    <a:pt x="4701" y="1023"/>
                  </a:lnTo>
                  <a:lnTo>
                    <a:pt x="4385" y="1315"/>
                  </a:lnTo>
                  <a:lnTo>
                    <a:pt x="4092" y="1632"/>
                  </a:lnTo>
                  <a:lnTo>
                    <a:pt x="3824" y="1973"/>
                  </a:lnTo>
                  <a:lnTo>
                    <a:pt x="3605" y="2338"/>
                  </a:lnTo>
                  <a:lnTo>
                    <a:pt x="3410" y="2728"/>
                  </a:lnTo>
                  <a:lnTo>
                    <a:pt x="3264" y="3142"/>
                  </a:lnTo>
                  <a:lnTo>
                    <a:pt x="3142" y="3580"/>
                  </a:lnTo>
                  <a:lnTo>
                    <a:pt x="3094" y="4019"/>
                  </a:lnTo>
                  <a:lnTo>
                    <a:pt x="3069" y="4482"/>
                  </a:lnTo>
                  <a:lnTo>
                    <a:pt x="3069" y="4482"/>
                  </a:lnTo>
                  <a:lnTo>
                    <a:pt x="3069" y="4774"/>
                  </a:lnTo>
                  <a:lnTo>
                    <a:pt x="3021" y="4774"/>
                  </a:lnTo>
                  <a:lnTo>
                    <a:pt x="3021" y="4774"/>
                  </a:lnTo>
                  <a:lnTo>
                    <a:pt x="2704" y="4774"/>
                  </a:lnTo>
                  <a:lnTo>
                    <a:pt x="2412" y="4823"/>
                  </a:lnTo>
                  <a:lnTo>
                    <a:pt x="2120" y="4896"/>
                  </a:lnTo>
                  <a:lnTo>
                    <a:pt x="1827" y="5017"/>
                  </a:lnTo>
                  <a:lnTo>
                    <a:pt x="1584" y="5139"/>
                  </a:lnTo>
                  <a:lnTo>
                    <a:pt x="1316" y="5285"/>
                  </a:lnTo>
                  <a:lnTo>
                    <a:pt x="1097" y="5456"/>
                  </a:lnTo>
                  <a:lnTo>
                    <a:pt x="877" y="5651"/>
                  </a:lnTo>
                  <a:lnTo>
                    <a:pt x="683" y="5870"/>
                  </a:lnTo>
                  <a:lnTo>
                    <a:pt x="512" y="6113"/>
                  </a:lnTo>
                  <a:lnTo>
                    <a:pt x="366" y="6357"/>
                  </a:lnTo>
                  <a:lnTo>
                    <a:pt x="220" y="6625"/>
                  </a:lnTo>
                  <a:lnTo>
                    <a:pt x="122" y="6893"/>
                  </a:lnTo>
                  <a:lnTo>
                    <a:pt x="49" y="7185"/>
                  </a:lnTo>
                  <a:lnTo>
                    <a:pt x="1" y="7477"/>
                  </a:lnTo>
                  <a:lnTo>
                    <a:pt x="1" y="7794"/>
                  </a:lnTo>
                  <a:lnTo>
                    <a:pt x="1" y="7794"/>
                  </a:lnTo>
                  <a:lnTo>
                    <a:pt x="1" y="8110"/>
                  </a:lnTo>
                  <a:lnTo>
                    <a:pt x="49" y="8403"/>
                  </a:lnTo>
                  <a:lnTo>
                    <a:pt x="122" y="8695"/>
                  </a:lnTo>
                  <a:lnTo>
                    <a:pt x="220" y="8963"/>
                  </a:lnTo>
                  <a:lnTo>
                    <a:pt x="366" y="9231"/>
                  </a:lnTo>
                  <a:lnTo>
                    <a:pt x="512" y="9474"/>
                  </a:lnTo>
                  <a:lnTo>
                    <a:pt x="683" y="9718"/>
                  </a:lnTo>
                  <a:lnTo>
                    <a:pt x="877" y="9937"/>
                  </a:lnTo>
                  <a:lnTo>
                    <a:pt x="1097" y="10132"/>
                  </a:lnTo>
                  <a:lnTo>
                    <a:pt x="1316" y="10302"/>
                  </a:lnTo>
                  <a:lnTo>
                    <a:pt x="1584" y="10449"/>
                  </a:lnTo>
                  <a:lnTo>
                    <a:pt x="1827" y="10570"/>
                  </a:lnTo>
                  <a:lnTo>
                    <a:pt x="2120" y="10692"/>
                  </a:lnTo>
                  <a:lnTo>
                    <a:pt x="2412" y="10765"/>
                  </a:lnTo>
                  <a:lnTo>
                    <a:pt x="2704" y="10814"/>
                  </a:lnTo>
                  <a:lnTo>
                    <a:pt x="3021" y="10814"/>
                  </a:lnTo>
                  <a:lnTo>
                    <a:pt x="16124" y="10814"/>
                  </a:lnTo>
                  <a:lnTo>
                    <a:pt x="16124" y="10814"/>
                  </a:lnTo>
                  <a:lnTo>
                    <a:pt x="16440" y="10814"/>
                  </a:lnTo>
                  <a:lnTo>
                    <a:pt x="16732" y="10765"/>
                  </a:lnTo>
                  <a:lnTo>
                    <a:pt x="17025" y="10692"/>
                  </a:lnTo>
                  <a:lnTo>
                    <a:pt x="17317" y="10570"/>
                  </a:lnTo>
                  <a:lnTo>
                    <a:pt x="17561" y="10449"/>
                  </a:lnTo>
                  <a:lnTo>
                    <a:pt x="17828" y="10302"/>
                  </a:lnTo>
                  <a:lnTo>
                    <a:pt x="18048" y="10132"/>
                  </a:lnTo>
                  <a:lnTo>
                    <a:pt x="18267" y="9937"/>
                  </a:lnTo>
                  <a:lnTo>
                    <a:pt x="18462" y="9718"/>
                  </a:lnTo>
                  <a:lnTo>
                    <a:pt x="18632" y="9474"/>
                  </a:lnTo>
                  <a:lnTo>
                    <a:pt x="18778" y="9231"/>
                  </a:lnTo>
                  <a:lnTo>
                    <a:pt x="18924" y="8963"/>
                  </a:lnTo>
                  <a:lnTo>
                    <a:pt x="19022" y="8695"/>
                  </a:lnTo>
                  <a:lnTo>
                    <a:pt x="19095" y="8403"/>
                  </a:lnTo>
                  <a:lnTo>
                    <a:pt x="19144" y="8110"/>
                  </a:lnTo>
                  <a:lnTo>
                    <a:pt x="19144" y="7794"/>
                  </a:lnTo>
                  <a:lnTo>
                    <a:pt x="19144" y="7794"/>
                  </a:lnTo>
                  <a:lnTo>
                    <a:pt x="19144" y="7477"/>
                  </a:lnTo>
                  <a:lnTo>
                    <a:pt x="19095" y="7185"/>
                  </a:lnTo>
                  <a:lnTo>
                    <a:pt x="19022" y="6893"/>
                  </a:lnTo>
                  <a:lnTo>
                    <a:pt x="18924" y="6625"/>
                  </a:lnTo>
                  <a:lnTo>
                    <a:pt x="18778" y="6357"/>
                  </a:lnTo>
                  <a:lnTo>
                    <a:pt x="18632" y="6113"/>
                  </a:lnTo>
                  <a:lnTo>
                    <a:pt x="18462" y="5870"/>
                  </a:lnTo>
                  <a:lnTo>
                    <a:pt x="18267" y="5651"/>
                  </a:lnTo>
                  <a:lnTo>
                    <a:pt x="18048" y="5456"/>
                  </a:lnTo>
                  <a:lnTo>
                    <a:pt x="17828" y="5285"/>
                  </a:lnTo>
                  <a:lnTo>
                    <a:pt x="17561" y="5139"/>
                  </a:lnTo>
                  <a:lnTo>
                    <a:pt x="17317" y="5017"/>
                  </a:lnTo>
                  <a:lnTo>
                    <a:pt x="17025" y="4896"/>
                  </a:lnTo>
                  <a:lnTo>
                    <a:pt x="16732" y="4823"/>
                  </a:lnTo>
                  <a:lnTo>
                    <a:pt x="16440" y="4774"/>
                  </a:lnTo>
                  <a:lnTo>
                    <a:pt x="16124" y="4774"/>
                  </a:lnTo>
                  <a:lnTo>
                    <a:pt x="16124" y="477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55C307A-6278-E94F-B5D4-F25B4162DBCE}"/>
              </a:ext>
            </a:extLst>
          </p:cNvPr>
          <p:cNvGrpSpPr/>
          <p:nvPr/>
        </p:nvGrpSpPr>
        <p:grpSpPr>
          <a:xfrm>
            <a:off x="5986006" y="1222586"/>
            <a:ext cx="499896" cy="400932"/>
            <a:chOff x="7627266" y="1809109"/>
            <a:chExt cx="575623" cy="536192"/>
          </a:xfrm>
        </p:grpSpPr>
        <p:pic>
          <p:nvPicPr>
            <p:cNvPr id="36" name="Graphic 35" descr="Database">
              <a:extLst>
                <a:ext uri="{FF2B5EF4-FFF2-40B4-BE49-F238E27FC236}">
                  <a16:creationId xmlns:a16="http://schemas.microsoft.com/office/drawing/2014/main" id="{9F849D06-BFC6-9741-8857-5C6569C59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703939" y="1944369"/>
              <a:ext cx="400932" cy="400932"/>
            </a:xfrm>
            <a:prstGeom prst="rect">
              <a:avLst/>
            </a:prstGeom>
          </p:spPr>
        </p:pic>
        <p:sp>
          <p:nvSpPr>
            <p:cNvPr id="37" name="Shape 767">
              <a:extLst>
                <a:ext uri="{FF2B5EF4-FFF2-40B4-BE49-F238E27FC236}">
                  <a16:creationId xmlns:a16="http://schemas.microsoft.com/office/drawing/2014/main" id="{12F1D76F-AB00-C24A-94DC-15AA93FA64E3}"/>
                </a:ext>
              </a:extLst>
            </p:cNvPr>
            <p:cNvSpPr/>
            <p:nvPr/>
          </p:nvSpPr>
          <p:spPr>
            <a:xfrm>
              <a:off x="7627266" y="1809109"/>
              <a:ext cx="575623" cy="536192"/>
            </a:xfrm>
            <a:custGeom>
              <a:avLst/>
              <a:gdLst/>
              <a:ahLst/>
              <a:cxnLst/>
              <a:rect l="0" t="0" r="0" b="0"/>
              <a:pathLst>
                <a:path w="19144" h="10814" fill="none" extrusionOk="0">
                  <a:moveTo>
                    <a:pt x="16124" y="4774"/>
                  </a:moveTo>
                  <a:lnTo>
                    <a:pt x="15369" y="4774"/>
                  </a:lnTo>
                  <a:lnTo>
                    <a:pt x="15369" y="4774"/>
                  </a:lnTo>
                  <a:lnTo>
                    <a:pt x="15393" y="4482"/>
                  </a:lnTo>
                  <a:lnTo>
                    <a:pt x="15393" y="4482"/>
                  </a:lnTo>
                  <a:lnTo>
                    <a:pt x="15369" y="4189"/>
                  </a:lnTo>
                  <a:lnTo>
                    <a:pt x="15344" y="3921"/>
                  </a:lnTo>
                  <a:lnTo>
                    <a:pt x="15271" y="3654"/>
                  </a:lnTo>
                  <a:lnTo>
                    <a:pt x="15174" y="3410"/>
                  </a:lnTo>
                  <a:lnTo>
                    <a:pt x="15052" y="3166"/>
                  </a:lnTo>
                  <a:lnTo>
                    <a:pt x="14930" y="2947"/>
                  </a:lnTo>
                  <a:lnTo>
                    <a:pt x="14760" y="2728"/>
                  </a:lnTo>
                  <a:lnTo>
                    <a:pt x="14589" y="2533"/>
                  </a:lnTo>
                  <a:lnTo>
                    <a:pt x="14394" y="2363"/>
                  </a:lnTo>
                  <a:lnTo>
                    <a:pt x="14175" y="2192"/>
                  </a:lnTo>
                  <a:lnTo>
                    <a:pt x="13956" y="2070"/>
                  </a:lnTo>
                  <a:lnTo>
                    <a:pt x="13712" y="1949"/>
                  </a:lnTo>
                  <a:lnTo>
                    <a:pt x="13469" y="1851"/>
                  </a:lnTo>
                  <a:lnTo>
                    <a:pt x="13201" y="1778"/>
                  </a:lnTo>
                  <a:lnTo>
                    <a:pt x="12933" y="1754"/>
                  </a:lnTo>
                  <a:lnTo>
                    <a:pt x="12641" y="1729"/>
                  </a:lnTo>
                  <a:lnTo>
                    <a:pt x="12641" y="1729"/>
                  </a:lnTo>
                  <a:lnTo>
                    <a:pt x="12300" y="1754"/>
                  </a:lnTo>
                  <a:lnTo>
                    <a:pt x="11959" y="1827"/>
                  </a:lnTo>
                  <a:lnTo>
                    <a:pt x="11618" y="1924"/>
                  </a:lnTo>
                  <a:lnTo>
                    <a:pt x="11326" y="2070"/>
                  </a:lnTo>
                  <a:lnTo>
                    <a:pt x="11326" y="2070"/>
                  </a:lnTo>
                  <a:lnTo>
                    <a:pt x="11155" y="1851"/>
                  </a:lnTo>
                  <a:lnTo>
                    <a:pt x="10985" y="1632"/>
                  </a:lnTo>
                  <a:lnTo>
                    <a:pt x="10814" y="1413"/>
                  </a:lnTo>
                  <a:lnTo>
                    <a:pt x="10619" y="1218"/>
                  </a:lnTo>
                  <a:lnTo>
                    <a:pt x="10425" y="1048"/>
                  </a:lnTo>
                  <a:lnTo>
                    <a:pt x="10205" y="877"/>
                  </a:lnTo>
                  <a:lnTo>
                    <a:pt x="9962" y="707"/>
                  </a:lnTo>
                  <a:lnTo>
                    <a:pt x="9718" y="560"/>
                  </a:lnTo>
                  <a:lnTo>
                    <a:pt x="9475" y="439"/>
                  </a:lnTo>
                  <a:lnTo>
                    <a:pt x="9231" y="317"/>
                  </a:lnTo>
                  <a:lnTo>
                    <a:pt x="8963" y="219"/>
                  </a:lnTo>
                  <a:lnTo>
                    <a:pt x="8695" y="146"/>
                  </a:lnTo>
                  <a:lnTo>
                    <a:pt x="8403" y="73"/>
                  </a:lnTo>
                  <a:lnTo>
                    <a:pt x="8135" y="25"/>
                  </a:lnTo>
                  <a:lnTo>
                    <a:pt x="7843" y="0"/>
                  </a:lnTo>
                  <a:lnTo>
                    <a:pt x="7551" y="0"/>
                  </a:lnTo>
                  <a:lnTo>
                    <a:pt x="7551" y="0"/>
                  </a:lnTo>
                  <a:lnTo>
                    <a:pt x="7088" y="25"/>
                  </a:lnTo>
                  <a:lnTo>
                    <a:pt x="6650" y="98"/>
                  </a:lnTo>
                  <a:lnTo>
                    <a:pt x="6211" y="195"/>
                  </a:lnTo>
                  <a:lnTo>
                    <a:pt x="5797" y="341"/>
                  </a:lnTo>
                  <a:lnTo>
                    <a:pt x="5407" y="536"/>
                  </a:lnTo>
                  <a:lnTo>
                    <a:pt x="5042" y="755"/>
                  </a:lnTo>
                  <a:lnTo>
                    <a:pt x="4701" y="1023"/>
                  </a:lnTo>
                  <a:lnTo>
                    <a:pt x="4385" y="1315"/>
                  </a:lnTo>
                  <a:lnTo>
                    <a:pt x="4092" y="1632"/>
                  </a:lnTo>
                  <a:lnTo>
                    <a:pt x="3824" y="1973"/>
                  </a:lnTo>
                  <a:lnTo>
                    <a:pt x="3605" y="2338"/>
                  </a:lnTo>
                  <a:lnTo>
                    <a:pt x="3410" y="2728"/>
                  </a:lnTo>
                  <a:lnTo>
                    <a:pt x="3264" y="3142"/>
                  </a:lnTo>
                  <a:lnTo>
                    <a:pt x="3142" y="3580"/>
                  </a:lnTo>
                  <a:lnTo>
                    <a:pt x="3094" y="4019"/>
                  </a:lnTo>
                  <a:lnTo>
                    <a:pt x="3069" y="4482"/>
                  </a:lnTo>
                  <a:lnTo>
                    <a:pt x="3069" y="4482"/>
                  </a:lnTo>
                  <a:lnTo>
                    <a:pt x="3069" y="4774"/>
                  </a:lnTo>
                  <a:lnTo>
                    <a:pt x="3021" y="4774"/>
                  </a:lnTo>
                  <a:lnTo>
                    <a:pt x="3021" y="4774"/>
                  </a:lnTo>
                  <a:lnTo>
                    <a:pt x="2704" y="4774"/>
                  </a:lnTo>
                  <a:lnTo>
                    <a:pt x="2412" y="4823"/>
                  </a:lnTo>
                  <a:lnTo>
                    <a:pt x="2120" y="4896"/>
                  </a:lnTo>
                  <a:lnTo>
                    <a:pt x="1827" y="5017"/>
                  </a:lnTo>
                  <a:lnTo>
                    <a:pt x="1584" y="5139"/>
                  </a:lnTo>
                  <a:lnTo>
                    <a:pt x="1316" y="5285"/>
                  </a:lnTo>
                  <a:lnTo>
                    <a:pt x="1097" y="5456"/>
                  </a:lnTo>
                  <a:lnTo>
                    <a:pt x="877" y="5651"/>
                  </a:lnTo>
                  <a:lnTo>
                    <a:pt x="683" y="5870"/>
                  </a:lnTo>
                  <a:lnTo>
                    <a:pt x="512" y="6113"/>
                  </a:lnTo>
                  <a:lnTo>
                    <a:pt x="366" y="6357"/>
                  </a:lnTo>
                  <a:lnTo>
                    <a:pt x="220" y="6625"/>
                  </a:lnTo>
                  <a:lnTo>
                    <a:pt x="122" y="6893"/>
                  </a:lnTo>
                  <a:lnTo>
                    <a:pt x="49" y="7185"/>
                  </a:lnTo>
                  <a:lnTo>
                    <a:pt x="1" y="7477"/>
                  </a:lnTo>
                  <a:lnTo>
                    <a:pt x="1" y="7794"/>
                  </a:lnTo>
                  <a:lnTo>
                    <a:pt x="1" y="7794"/>
                  </a:lnTo>
                  <a:lnTo>
                    <a:pt x="1" y="8110"/>
                  </a:lnTo>
                  <a:lnTo>
                    <a:pt x="49" y="8403"/>
                  </a:lnTo>
                  <a:lnTo>
                    <a:pt x="122" y="8695"/>
                  </a:lnTo>
                  <a:lnTo>
                    <a:pt x="220" y="8963"/>
                  </a:lnTo>
                  <a:lnTo>
                    <a:pt x="366" y="9231"/>
                  </a:lnTo>
                  <a:lnTo>
                    <a:pt x="512" y="9474"/>
                  </a:lnTo>
                  <a:lnTo>
                    <a:pt x="683" y="9718"/>
                  </a:lnTo>
                  <a:lnTo>
                    <a:pt x="877" y="9937"/>
                  </a:lnTo>
                  <a:lnTo>
                    <a:pt x="1097" y="10132"/>
                  </a:lnTo>
                  <a:lnTo>
                    <a:pt x="1316" y="10302"/>
                  </a:lnTo>
                  <a:lnTo>
                    <a:pt x="1584" y="10449"/>
                  </a:lnTo>
                  <a:lnTo>
                    <a:pt x="1827" y="10570"/>
                  </a:lnTo>
                  <a:lnTo>
                    <a:pt x="2120" y="10692"/>
                  </a:lnTo>
                  <a:lnTo>
                    <a:pt x="2412" y="10765"/>
                  </a:lnTo>
                  <a:lnTo>
                    <a:pt x="2704" y="10814"/>
                  </a:lnTo>
                  <a:lnTo>
                    <a:pt x="3021" y="10814"/>
                  </a:lnTo>
                  <a:lnTo>
                    <a:pt x="16124" y="10814"/>
                  </a:lnTo>
                  <a:lnTo>
                    <a:pt x="16124" y="10814"/>
                  </a:lnTo>
                  <a:lnTo>
                    <a:pt x="16440" y="10814"/>
                  </a:lnTo>
                  <a:lnTo>
                    <a:pt x="16732" y="10765"/>
                  </a:lnTo>
                  <a:lnTo>
                    <a:pt x="17025" y="10692"/>
                  </a:lnTo>
                  <a:lnTo>
                    <a:pt x="17317" y="10570"/>
                  </a:lnTo>
                  <a:lnTo>
                    <a:pt x="17561" y="10449"/>
                  </a:lnTo>
                  <a:lnTo>
                    <a:pt x="17828" y="10302"/>
                  </a:lnTo>
                  <a:lnTo>
                    <a:pt x="18048" y="10132"/>
                  </a:lnTo>
                  <a:lnTo>
                    <a:pt x="18267" y="9937"/>
                  </a:lnTo>
                  <a:lnTo>
                    <a:pt x="18462" y="9718"/>
                  </a:lnTo>
                  <a:lnTo>
                    <a:pt x="18632" y="9474"/>
                  </a:lnTo>
                  <a:lnTo>
                    <a:pt x="18778" y="9231"/>
                  </a:lnTo>
                  <a:lnTo>
                    <a:pt x="18924" y="8963"/>
                  </a:lnTo>
                  <a:lnTo>
                    <a:pt x="19022" y="8695"/>
                  </a:lnTo>
                  <a:lnTo>
                    <a:pt x="19095" y="8403"/>
                  </a:lnTo>
                  <a:lnTo>
                    <a:pt x="19144" y="8110"/>
                  </a:lnTo>
                  <a:lnTo>
                    <a:pt x="19144" y="7794"/>
                  </a:lnTo>
                  <a:lnTo>
                    <a:pt x="19144" y="7794"/>
                  </a:lnTo>
                  <a:lnTo>
                    <a:pt x="19144" y="7477"/>
                  </a:lnTo>
                  <a:lnTo>
                    <a:pt x="19095" y="7185"/>
                  </a:lnTo>
                  <a:lnTo>
                    <a:pt x="19022" y="6893"/>
                  </a:lnTo>
                  <a:lnTo>
                    <a:pt x="18924" y="6625"/>
                  </a:lnTo>
                  <a:lnTo>
                    <a:pt x="18778" y="6357"/>
                  </a:lnTo>
                  <a:lnTo>
                    <a:pt x="18632" y="6113"/>
                  </a:lnTo>
                  <a:lnTo>
                    <a:pt x="18462" y="5870"/>
                  </a:lnTo>
                  <a:lnTo>
                    <a:pt x="18267" y="5651"/>
                  </a:lnTo>
                  <a:lnTo>
                    <a:pt x="18048" y="5456"/>
                  </a:lnTo>
                  <a:lnTo>
                    <a:pt x="17828" y="5285"/>
                  </a:lnTo>
                  <a:lnTo>
                    <a:pt x="17561" y="5139"/>
                  </a:lnTo>
                  <a:lnTo>
                    <a:pt x="17317" y="5017"/>
                  </a:lnTo>
                  <a:lnTo>
                    <a:pt x="17025" y="4896"/>
                  </a:lnTo>
                  <a:lnTo>
                    <a:pt x="16732" y="4823"/>
                  </a:lnTo>
                  <a:lnTo>
                    <a:pt x="16440" y="4774"/>
                  </a:lnTo>
                  <a:lnTo>
                    <a:pt x="16124" y="4774"/>
                  </a:lnTo>
                  <a:lnTo>
                    <a:pt x="16124" y="477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0B398D5-7AAA-0E46-850B-F9F7F7AED460}"/>
              </a:ext>
            </a:extLst>
          </p:cNvPr>
          <p:cNvGrpSpPr/>
          <p:nvPr/>
        </p:nvGrpSpPr>
        <p:grpSpPr>
          <a:xfrm>
            <a:off x="6651989" y="1896843"/>
            <a:ext cx="372689" cy="295958"/>
            <a:chOff x="6598266" y="1413981"/>
            <a:chExt cx="710038" cy="502255"/>
          </a:xfrm>
        </p:grpSpPr>
        <p:pic>
          <p:nvPicPr>
            <p:cNvPr id="40" name="Graphic 39" descr="Server">
              <a:extLst>
                <a:ext uri="{FF2B5EF4-FFF2-40B4-BE49-F238E27FC236}">
                  <a16:creationId xmlns:a16="http://schemas.microsoft.com/office/drawing/2014/main" id="{F9942C54-9F57-EB42-AD93-A320333E1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753825" y="1516243"/>
              <a:ext cx="392393" cy="392393"/>
            </a:xfrm>
            <a:prstGeom prst="rect">
              <a:avLst/>
            </a:prstGeom>
          </p:spPr>
        </p:pic>
        <p:sp>
          <p:nvSpPr>
            <p:cNvPr id="41" name="Shape 767">
              <a:extLst>
                <a:ext uri="{FF2B5EF4-FFF2-40B4-BE49-F238E27FC236}">
                  <a16:creationId xmlns:a16="http://schemas.microsoft.com/office/drawing/2014/main" id="{CEC20AE0-5C16-0D48-9EED-7E6865C08B21}"/>
                </a:ext>
              </a:extLst>
            </p:cNvPr>
            <p:cNvSpPr/>
            <p:nvPr/>
          </p:nvSpPr>
          <p:spPr>
            <a:xfrm>
              <a:off x="6598266" y="1413981"/>
              <a:ext cx="710038" cy="502255"/>
            </a:xfrm>
            <a:custGeom>
              <a:avLst/>
              <a:gdLst/>
              <a:ahLst/>
              <a:cxnLst/>
              <a:rect l="0" t="0" r="0" b="0"/>
              <a:pathLst>
                <a:path w="19144" h="10814" fill="none" extrusionOk="0">
                  <a:moveTo>
                    <a:pt x="16124" y="4774"/>
                  </a:moveTo>
                  <a:lnTo>
                    <a:pt x="15369" y="4774"/>
                  </a:lnTo>
                  <a:lnTo>
                    <a:pt x="15369" y="4774"/>
                  </a:lnTo>
                  <a:lnTo>
                    <a:pt x="15393" y="4482"/>
                  </a:lnTo>
                  <a:lnTo>
                    <a:pt x="15393" y="4482"/>
                  </a:lnTo>
                  <a:lnTo>
                    <a:pt x="15369" y="4189"/>
                  </a:lnTo>
                  <a:lnTo>
                    <a:pt x="15344" y="3921"/>
                  </a:lnTo>
                  <a:lnTo>
                    <a:pt x="15271" y="3654"/>
                  </a:lnTo>
                  <a:lnTo>
                    <a:pt x="15174" y="3410"/>
                  </a:lnTo>
                  <a:lnTo>
                    <a:pt x="15052" y="3166"/>
                  </a:lnTo>
                  <a:lnTo>
                    <a:pt x="14930" y="2947"/>
                  </a:lnTo>
                  <a:lnTo>
                    <a:pt x="14760" y="2728"/>
                  </a:lnTo>
                  <a:lnTo>
                    <a:pt x="14589" y="2533"/>
                  </a:lnTo>
                  <a:lnTo>
                    <a:pt x="14394" y="2363"/>
                  </a:lnTo>
                  <a:lnTo>
                    <a:pt x="14175" y="2192"/>
                  </a:lnTo>
                  <a:lnTo>
                    <a:pt x="13956" y="2070"/>
                  </a:lnTo>
                  <a:lnTo>
                    <a:pt x="13712" y="1949"/>
                  </a:lnTo>
                  <a:lnTo>
                    <a:pt x="13469" y="1851"/>
                  </a:lnTo>
                  <a:lnTo>
                    <a:pt x="13201" y="1778"/>
                  </a:lnTo>
                  <a:lnTo>
                    <a:pt x="12933" y="1754"/>
                  </a:lnTo>
                  <a:lnTo>
                    <a:pt x="12641" y="1729"/>
                  </a:lnTo>
                  <a:lnTo>
                    <a:pt x="12641" y="1729"/>
                  </a:lnTo>
                  <a:lnTo>
                    <a:pt x="12300" y="1754"/>
                  </a:lnTo>
                  <a:lnTo>
                    <a:pt x="11959" y="1827"/>
                  </a:lnTo>
                  <a:lnTo>
                    <a:pt x="11618" y="1924"/>
                  </a:lnTo>
                  <a:lnTo>
                    <a:pt x="11326" y="2070"/>
                  </a:lnTo>
                  <a:lnTo>
                    <a:pt x="11326" y="2070"/>
                  </a:lnTo>
                  <a:lnTo>
                    <a:pt x="11155" y="1851"/>
                  </a:lnTo>
                  <a:lnTo>
                    <a:pt x="10985" y="1632"/>
                  </a:lnTo>
                  <a:lnTo>
                    <a:pt x="10814" y="1413"/>
                  </a:lnTo>
                  <a:lnTo>
                    <a:pt x="10619" y="1218"/>
                  </a:lnTo>
                  <a:lnTo>
                    <a:pt x="10425" y="1048"/>
                  </a:lnTo>
                  <a:lnTo>
                    <a:pt x="10205" y="877"/>
                  </a:lnTo>
                  <a:lnTo>
                    <a:pt x="9962" y="707"/>
                  </a:lnTo>
                  <a:lnTo>
                    <a:pt x="9718" y="560"/>
                  </a:lnTo>
                  <a:lnTo>
                    <a:pt x="9475" y="439"/>
                  </a:lnTo>
                  <a:lnTo>
                    <a:pt x="9231" y="317"/>
                  </a:lnTo>
                  <a:lnTo>
                    <a:pt x="8963" y="219"/>
                  </a:lnTo>
                  <a:lnTo>
                    <a:pt x="8695" y="146"/>
                  </a:lnTo>
                  <a:lnTo>
                    <a:pt x="8403" y="73"/>
                  </a:lnTo>
                  <a:lnTo>
                    <a:pt x="8135" y="25"/>
                  </a:lnTo>
                  <a:lnTo>
                    <a:pt x="7843" y="0"/>
                  </a:lnTo>
                  <a:lnTo>
                    <a:pt x="7551" y="0"/>
                  </a:lnTo>
                  <a:lnTo>
                    <a:pt x="7551" y="0"/>
                  </a:lnTo>
                  <a:lnTo>
                    <a:pt x="7088" y="25"/>
                  </a:lnTo>
                  <a:lnTo>
                    <a:pt x="6650" y="98"/>
                  </a:lnTo>
                  <a:lnTo>
                    <a:pt x="6211" y="195"/>
                  </a:lnTo>
                  <a:lnTo>
                    <a:pt x="5797" y="341"/>
                  </a:lnTo>
                  <a:lnTo>
                    <a:pt x="5407" y="536"/>
                  </a:lnTo>
                  <a:lnTo>
                    <a:pt x="5042" y="755"/>
                  </a:lnTo>
                  <a:lnTo>
                    <a:pt x="4701" y="1023"/>
                  </a:lnTo>
                  <a:lnTo>
                    <a:pt x="4385" y="1315"/>
                  </a:lnTo>
                  <a:lnTo>
                    <a:pt x="4092" y="1632"/>
                  </a:lnTo>
                  <a:lnTo>
                    <a:pt x="3824" y="1973"/>
                  </a:lnTo>
                  <a:lnTo>
                    <a:pt x="3605" y="2338"/>
                  </a:lnTo>
                  <a:lnTo>
                    <a:pt x="3410" y="2728"/>
                  </a:lnTo>
                  <a:lnTo>
                    <a:pt x="3264" y="3142"/>
                  </a:lnTo>
                  <a:lnTo>
                    <a:pt x="3142" y="3580"/>
                  </a:lnTo>
                  <a:lnTo>
                    <a:pt x="3094" y="4019"/>
                  </a:lnTo>
                  <a:lnTo>
                    <a:pt x="3069" y="4482"/>
                  </a:lnTo>
                  <a:lnTo>
                    <a:pt x="3069" y="4482"/>
                  </a:lnTo>
                  <a:lnTo>
                    <a:pt x="3069" y="4774"/>
                  </a:lnTo>
                  <a:lnTo>
                    <a:pt x="3021" y="4774"/>
                  </a:lnTo>
                  <a:lnTo>
                    <a:pt x="3021" y="4774"/>
                  </a:lnTo>
                  <a:lnTo>
                    <a:pt x="2704" y="4774"/>
                  </a:lnTo>
                  <a:lnTo>
                    <a:pt x="2412" y="4823"/>
                  </a:lnTo>
                  <a:lnTo>
                    <a:pt x="2120" y="4896"/>
                  </a:lnTo>
                  <a:lnTo>
                    <a:pt x="1827" y="5017"/>
                  </a:lnTo>
                  <a:lnTo>
                    <a:pt x="1584" y="5139"/>
                  </a:lnTo>
                  <a:lnTo>
                    <a:pt x="1316" y="5285"/>
                  </a:lnTo>
                  <a:lnTo>
                    <a:pt x="1097" y="5456"/>
                  </a:lnTo>
                  <a:lnTo>
                    <a:pt x="877" y="5651"/>
                  </a:lnTo>
                  <a:lnTo>
                    <a:pt x="683" y="5870"/>
                  </a:lnTo>
                  <a:lnTo>
                    <a:pt x="512" y="6113"/>
                  </a:lnTo>
                  <a:lnTo>
                    <a:pt x="366" y="6357"/>
                  </a:lnTo>
                  <a:lnTo>
                    <a:pt x="220" y="6625"/>
                  </a:lnTo>
                  <a:lnTo>
                    <a:pt x="122" y="6893"/>
                  </a:lnTo>
                  <a:lnTo>
                    <a:pt x="49" y="7185"/>
                  </a:lnTo>
                  <a:lnTo>
                    <a:pt x="1" y="7477"/>
                  </a:lnTo>
                  <a:lnTo>
                    <a:pt x="1" y="7794"/>
                  </a:lnTo>
                  <a:lnTo>
                    <a:pt x="1" y="7794"/>
                  </a:lnTo>
                  <a:lnTo>
                    <a:pt x="1" y="8110"/>
                  </a:lnTo>
                  <a:lnTo>
                    <a:pt x="49" y="8403"/>
                  </a:lnTo>
                  <a:lnTo>
                    <a:pt x="122" y="8695"/>
                  </a:lnTo>
                  <a:lnTo>
                    <a:pt x="220" y="8963"/>
                  </a:lnTo>
                  <a:lnTo>
                    <a:pt x="366" y="9231"/>
                  </a:lnTo>
                  <a:lnTo>
                    <a:pt x="512" y="9474"/>
                  </a:lnTo>
                  <a:lnTo>
                    <a:pt x="683" y="9718"/>
                  </a:lnTo>
                  <a:lnTo>
                    <a:pt x="877" y="9937"/>
                  </a:lnTo>
                  <a:lnTo>
                    <a:pt x="1097" y="10132"/>
                  </a:lnTo>
                  <a:lnTo>
                    <a:pt x="1316" y="10302"/>
                  </a:lnTo>
                  <a:lnTo>
                    <a:pt x="1584" y="10449"/>
                  </a:lnTo>
                  <a:lnTo>
                    <a:pt x="1827" y="10570"/>
                  </a:lnTo>
                  <a:lnTo>
                    <a:pt x="2120" y="10692"/>
                  </a:lnTo>
                  <a:lnTo>
                    <a:pt x="2412" y="10765"/>
                  </a:lnTo>
                  <a:lnTo>
                    <a:pt x="2704" y="10814"/>
                  </a:lnTo>
                  <a:lnTo>
                    <a:pt x="3021" y="10814"/>
                  </a:lnTo>
                  <a:lnTo>
                    <a:pt x="16124" y="10814"/>
                  </a:lnTo>
                  <a:lnTo>
                    <a:pt x="16124" y="10814"/>
                  </a:lnTo>
                  <a:lnTo>
                    <a:pt x="16440" y="10814"/>
                  </a:lnTo>
                  <a:lnTo>
                    <a:pt x="16732" y="10765"/>
                  </a:lnTo>
                  <a:lnTo>
                    <a:pt x="17025" y="10692"/>
                  </a:lnTo>
                  <a:lnTo>
                    <a:pt x="17317" y="10570"/>
                  </a:lnTo>
                  <a:lnTo>
                    <a:pt x="17561" y="10449"/>
                  </a:lnTo>
                  <a:lnTo>
                    <a:pt x="17828" y="10302"/>
                  </a:lnTo>
                  <a:lnTo>
                    <a:pt x="18048" y="10132"/>
                  </a:lnTo>
                  <a:lnTo>
                    <a:pt x="18267" y="9937"/>
                  </a:lnTo>
                  <a:lnTo>
                    <a:pt x="18462" y="9718"/>
                  </a:lnTo>
                  <a:lnTo>
                    <a:pt x="18632" y="9474"/>
                  </a:lnTo>
                  <a:lnTo>
                    <a:pt x="18778" y="9231"/>
                  </a:lnTo>
                  <a:lnTo>
                    <a:pt x="18924" y="8963"/>
                  </a:lnTo>
                  <a:lnTo>
                    <a:pt x="19022" y="8695"/>
                  </a:lnTo>
                  <a:lnTo>
                    <a:pt x="19095" y="8403"/>
                  </a:lnTo>
                  <a:lnTo>
                    <a:pt x="19144" y="8110"/>
                  </a:lnTo>
                  <a:lnTo>
                    <a:pt x="19144" y="7794"/>
                  </a:lnTo>
                  <a:lnTo>
                    <a:pt x="19144" y="7794"/>
                  </a:lnTo>
                  <a:lnTo>
                    <a:pt x="19144" y="7477"/>
                  </a:lnTo>
                  <a:lnTo>
                    <a:pt x="19095" y="7185"/>
                  </a:lnTo>
                  <a:lnTo>
                    <a:pt x="19022" y="6893"/>
                  </a:lnTo>
                  <a:lnTo>
                    <a:pt x="18924" y="6625"/>
                  </a:lnTo>
                  <a:lnTo>
                    <a:pt x="18778" y="6357"/>
                  </a:lnTo>
                  <a:lnTo>
                    <a:pt x="18632" y="6113"/>
                  </a:lnTo>
                  <a:lnTo>
                    <a:pt x="18462" y="5870"/>
                  </a:lnTo>
                  <a:lnTo>
                    <a:pt x="18267" y="5651"/>
                  </a:lnTo>
                  <a:lnTo>
                    <a:pt x="18048" y="5456"/>
                  </a:lnTo>
                  <a:lnTo>
                    <a:pt x="17828" y="5285"/>
                  </a:lnTo>
                  <a:lnTo>
                    <a:pt x="17561" y="5139"/>
                  </a:lnTo>
                  <a:lnTo>
                    <a:pt x="17317" y="5017"/>
                  </a:lnTo>
                  <a:lnTo>
                    <a:pt x="17025" y="4896"/>
                  </a:lnTo>
                  <a:lnTo>
                    <a:pt x="16732" y="4823"/>
                  </a:lnTo>
                  <a:lnTo>
                    <a:pt x="16440" y="4774"/>
                  </a:lnTo>
                  <a:lnTo>
                    <a:pt x="16124" y="4774"/>
                  </a:lnTo>
                  <a:lnTo>
                    <a:pt x="16124" y="477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7A9AF8E-6188-D747-AFD6-7E6DCC5EC298}"/>
              </a:ext>
            </a:extLst>
          </p:cNvPr>
          <p:cNvGrpSpPr/>
          <p:nvPr/>
        </p:nvGrpSpPr>
        <p:grpSpPr>
          <a:xfrm>
            <a:off x="7600156" y="1818870"/>
            <a:ext cx="536879" cy="433182"/>
            <a:chOff x="5801304" y="1873274"/>
            <a:chExt cx="536879" cy="433182"/>
          </a:xfrm>
        </p:grpSpPr>
        <p:pic>
          <p:nvPicPr>
            <p:cNvPr id="44" name="Graphic 43" descr="Head with gears">
              <a:extLst>
                <a:ext uri="{FF2B5EF4-FFF2-40B4-BE49-F238E27FC236}">
                  <a16:creationId xmlns:a16="http://schemas.microsoft.com/office/drawing/2014/main" id="{4EC7FA86-1A8A-314F-BEE6-1137F5DF1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899061" y="1991902"/>
              <a:ext cx="306631" cy="306631"/>
            </a:xfrm>
            <a:prstGeom prst="rect">
              <a:avLst/>
            </a:prstGeom>
          </p:spPr>
        </p:pic>
        <p:sp>
          <p:nvSpPr>
            <p:cNvPr id="45" name="Shape 767">
              <a:extLst>
                <a:ext uri="{FF2B5EF4-FFF2-40B4-BE49-F238E27FC236}">
                  <a16:creationId xmlns:a16="http://schemas.microsoft.com/office/drawing/2014/main" id="{51C64E34-8350-1744-A125-A9AF5FC54D34}"/>
                </a:ext>
              </a:extLst>
            </p:cNvPr>
            <p:cNvSpPr/>
            <p:nvPr/>
          </p:nvSpPr>
          <p:spPr>
            <a:xfrm>
              <a:off x="5801304" y="1873274"/>
              <a:ext cx="536879" cy="433182"/>
            </a:xfrm>
            <a:custGeom>
              <a:avLst/>
              <a:gdLst/>
              <a:ahLst/>
              <a:cxnLst/>
              <a:rect l="0" t="0" r="0" b="0"/>
              <a:pathLst>
                <a:path w="19144" h="10814" fill="none" extrusionOk="0">
                  <a:moveTo>
                    <a:pt x="16124" y="4774"/>
                  </a:moveTo>
                  <a:lnTo>
                    <a:pt x="15369" y="4774"/>
                  </a:lnTo>
                  <a:lnTo>
                    <a:pt x="15369" y="4774"/>
                  </a:lnTo>
                  <a:lnTo>
                    <a:pt x="15393" y="4482"/>
                  </a:lnTo>
                  <a:lnTo>
                    <a:pt x="15393" y="4482"/>
                  </a:lnTo>
                  <a:lnTo>
                    <a:pt x="15369" y="4189"/>
                  </a:lnTo>
                  <a:lnTo>
                    <a:pt x="15344" y="3921"/>
                  </a:lnTo>
                  <a:lnTo>
                    <a:pt x="15271" y="3654"/>
                  </a:lnTo>
                  <a:lnTo>
                    <a:pt x="15174" y="3410"/>
                  </a:lnTo>
                  <a:lnTo>
                    <a:pt x="15052" y="3166"/>
                  </a:lnTo>
                  <a:lnTo>
                    <a:pt x="14930" y="2947"/>
                  </a:lnTo>
                  <a:lnTo>
                    <a:pt x="14760" y="2728"/>
                  </a:lnTo>
                  <a:lnTo>
                    <a:pt x="14589" y="2533"/>
                  </a:lnTo>
                  <a:lnTo>
                    <a:pt x="14394" y="2363"/>
                  </a:lnTo>
                  <a:lnTo>
                    <a:pt x="14175" y="2192"/>
                  </a:lnTo>
                  <a:lnTo>
                    <a:pt x="13956" y="2070"/>
                  </a:lnTo>
                  <a:lnTo>
                    <a:pt x="13712" y="1949"/>
                  </a:lnTo>
                  <a:lnTo>
                    <a:pt x="13469" y="1851"/>
                  </a:lnTo>
                  <a:lnTo>
                    <a:pt x="13201" y="1778"/>
                  </a:lnTo>
                  <a:lnTo>
                    <a:pt x="12933" y="1754"/>
                  </a:lnTo>
                  <a:lnTo>
                    <a:pt x="12641" y="1729"/>
                  </a:lnTo>
                  <a:lnTo>
                    <a:pt x="12641" y="1729"/>
                  </a:lnTo>
                  <a:lnTo>
                    <a:pt x="12300" y="1754"/>
                  </a:lnTo>
                  <a:lnTo>
                    <a:pt x="11959" y="1827"/>
                  </a:lnTo>
                  <a:lnTo>
                    <a:pt x="11618" y="1924"/>
                  </a:lnTo>
                  <a:lnTo>
                    <a:pt x="11326" y="2070"/>
                  </a:lnTo>
                  <a:lnTo>
                    <a:pt x="11326" y="2070"/>
                  </a:lnTo>
                  <a:lnTo>
                    <a:pt x="11155" y="1851"/>
                  </a:lnTo>
                  <a:lnTo>
                    <a:pt x="10985" y="1632"/>
                  </a:lnTo>
                  <a:lnTo>
                    <a:pt x="10814" y="1413"/>
                  </a:lnTo>
                  <a:lnTo>
                    <a:pt x="10619" y="1218"/>
                  </a:lnTo>
                  <a:lnTo>
                    <a:pt x="10425" y="1048"/>
                  </a:lnTo>
                  <a:lnTo>
                    <a:pt x="10205" y="877"/>
                  </a:lnTo>
                  <a:lnTo>
                    <a:pt x="9962" y="707"/>
                  </a:lnTo>
                  <a:lnTo>
                    <a:pt x="9718" y="560"/>
                  </a:lnTo>
                  <a:lnTo>
                    <a:pt x="9475" y="439"/>
                  </a:lnTo>
                  <a:lnTo>
                    <a:pt x="9231" y="317"/>
                  </a:lnTo>
                  <a:lnTo>
                    <a:pt x="8963" y="219"/>
                  </a:lnTo>
                  <a:lnTo>
                    <a:pt x="8695" y="146"/>
                  </a:lnTo>
                  <a:lnTo>
                    <a:pt x="8403" y="73"/>
                  </a:lnTo>
                  <a:lnTo>
                    <a:pt x="8135" y="25"/>
                  </a:lnTo>
                  <a:lnTo>
                    <a:pt x="7843" y="0"/>
                  </a:lnTo>
                  <a:lnTo>
                    <a:pt x="7551" y="0"/>
                  </a:lnTo>
                  <a:lnTo>
                    <a:pt x="7551" y="0"/>
                  </a:lnTo>
                  <a:lnTo>
                    <a:pt x="7088" y="25"/>
                  </a:lnTo>
                  <a:lnTo>
                    <a:pt x="6650" y="98"/>
                  </a:lnTo>
                  <a:lnTo>
                    <a:pt x="6211" y="195"/>
                  </a:lnTo>
                  <a:lnTo>
                    <a:pt x="5797" y="341"/>
                  </a:lnTo>
                  <a:lnTo>
                    <a:pt x="5407" y="536"/>
                  </a:lnTo>
                  <a:lnTo>
                    <a:pt x="5042" y="755"/>
                  </a:lnTo>
                  <a:lnTo>
                    <a:pt x="4701" y="1023"/>
                  </a:lnTo>
                  <a:lnTo>
                    <a:pt x="4385" y="1315"/>
                  </a:lnTo>
                  <a:lnTo>
                    <a:pt x="4092" y="1632"/>
                  </a:lnTo>
                  <a:lnTo>
                    <a:pt x="3824" y="1973"/>
                  </a:lnTo>
                  <a:lnTo>
                    <a:pt x="3605" y="2338"/>
                  </a:lnTo>
                  <a:lnTo>
                    <a:pt x="3410" y="2728"/>
                  </a:lnTo>
                  <a:lnTo>
                    <a:pt x="3264" y="3142"/>
                  </a:lnTo>
                  <a:lnTo>
                    <a:pt x="3142" y="3580"/>
                  </a:lnTo>
                  <a:lnTo>
                    <a:pt x="3094" y="4019"/>
                  </a:lnTo>
                  <a:lnTo>
                    <a:pt x="3069" y="4482"/>
                  </a:lnTo>
                  <a:lnTo>
                    <a:pt x="3069" y="4482"/>
                  </a:lnTo>
                  <a:lnTo>
                    <a:pt x="3069" y="4774"/>
                  </a:lnTo>
                  <a:lnTo>
                    <a:pt x="3021" y="4774"/>
                  </a:lnTo>
                  <a:lnTo>
                    <a:pt x="3021" y="4774"/>
                  </a:lnTo>
                  <a:lnTo>
                    <a:pt x="2704" y="4774"/>
                  </a:lnTo>
                  <a:lnTo>
                    <a:pt x="2412" y="4823"/>
                  </a:lnTo>
                  <a:lnTo>
                    <a:pt x="2120" y="4896"/>
                  </a:lnTo>
                  <a:lnTo>
                    <a:pt x="1827" y="5017"/>
                  </a:lnTo>
                  <a:lnTo>
                    <a:pt x="1584" y="5139"/>
                  </a:lnTo>
                  <a:lnTo>
                    <a:pt x="1316" y="5285"/>
                  </a:lnTo>
                  <a:lnTo>
                    <a:pt x="1097" y="5456"/>
                  </a:lnTo>
                  <a:lnTo>
                    <a:pt x="877" y="5651"/>
                  </a:lnTo>
                  <a:lnTo>
                    <a:pt x="683" y="5870"/>
                  </a:lnTo>
                  <a:lnTo>
                    <a:pt x="512" y="6113"/>
                  </a:lnTo>
                  <a:lnTo>
                    <a:pt x="366" y="6357"/>
                  </a:lnTo>
                  <a:lnTo>
                    <a:pt x="220" y="6625"/>
                  </a:lnTo>
                  <a:lnTo>
                    <a:pt x="122" y="6893"/>
                  </a:lnTo>
                  <a:lnTo>
                    <a:pt x="49" y="7185"/>
                  </a:lnTo>
                  <a:lnTo>
                    <a:pt x="1" y="7477"/>
                  </a:lnTo>
                  <a:lnTo>
                    <a:pt x="1" y="7794"/>
                  </a:lnTo>
                  <a:lnTo>
                    <a:pt x="1" y="7794"/>
                  </a:lnTo>
                  <a:lnTo>
                    <a:pt x="1" y="8110"/>
                  </a:lnTo>
                  <a:lnTo>
                    <a:pt x="49" y="8403"/>
                  </a:lnTo>
                  <a:lnTo>
                    <a:pt x="122" y="8695"/>
                  </a:lnTo>
                  <a:lnTo>
                    <a:pt x="220" y="8963"/>
                  </a:lnTo>
                  <a:lnTo>
                    <a:pt x="366" y="9231"/>
                  </a:lnTo>
                  <a:lnTo>
                    <a:pt x="512" y="9474"/>
                  </a:lnTo>
                  <a:lnTo>
                    <a:pt x="683" y="9718"/>
                  </a:lnTo>
                  <a:lnTo>
                    <a:pt x="877" y="9937"/>
                  </a:lnTo>
                  <a:lnTo>
                    <a:pt x="1097" y="10132"/>
                  </a:lnTo>
                  <a:lnTo>
                    <a:pt x="1316" y="10302"/>
                  </a:lnTo>
                  <a:lnTo>
                    <a:pt x="1584" y="10449"/>
                  </a:lnTo>
                  <a:lnTo>
                    <a:pt x="1827" y="10570"/>
                  </a:lnTo>
                  <a:lnTo>
                    <a:pt x="2120" y="10692"/>
                  </a:lnTo>
                  <a:lnTo>
                    <a:pt x="2412" y="10765"/>
                  </a:lnTo>
                  <a:lnTo>
                    <a:pt x="2704" y="10814"/>
                  </a:lnTo>
                  <a:lnTo>
                    <a:pt x="3021" y="10814"/>
                  </a:lnTo>
                  <a:lnTo>
                    <a:pt x="16124" y="10814"/>
                  </a:lnTo>
                  <a:lnTo>
                    <a:pt x="16124" y="10814"/>
                  </a:lnTo>
                  <a:lnTo>
                    <a:pt x="16440" y="10814"/>
                  </a:lnTo>
                  <a:lnTo>
                    <a:pt x="16732" y="10765"/>
                  </a:lnTo>
                  <a:lnTo>
                    <a:pt x="17025" y="10692"/>
                  </a:lnTo>
                  <a:lnTo>
                    <a:pt x="17317" y="10570"/>
                  </a:lnTo>
                  <a:lnTo>
                    <a:pt x="17561" y="10449"/>
                  </a:lnTo>
                  <a:lnTo>
                    <a:pt x="17828" y="10302"/>
                  </a:lnTo>
                  <a:lnTo>
                    <a:pt x="18048" y="10132"/>
                  </a:lnTo>
                  <a:lnTo>
                    <a:pt x="18267" y="9937"/>
                  </a:lnTo>
                  <a:lnTo>
                    <a:pt x="18462" y="9718"/>
                  </a:lnTo>
                  <a:lnTo>
                    <a:pt x="18632" y="9474"/>
                  </a:lnTo>
                  <a:lnTo>
                    <a:pt x="18778" y="9231"/>
                  </a:lnTo>
                  <a:lnTo>
                    <a:pt x="18924" y="8963"/>
                  </a:lnTo>
                  <a:lnTo>
                    <a:pt x="19022" y="8695"/>
                  </a:lnTo>
                  <a:lnTo>
                    <a:pt x="19095" y="8403"/>
                  </a:lnTo>
                  <a:lnTo>
                    <a:pt x="19144" y="8110"/>
                  </a:lnTo>
                  <a:lnTo>
                    <a:pt x="19144" y="7794"/>
                  </a:lnTo>
                  <a:lnTo>
                    <a:pt x="19144" y="7794"/>
                  </a:lnTo>
                  <a:lnTo>
                    <a:pt x="19144" y="7477"/>
                  </a:lnTo>
                  <a:lnTo>
                    <a:pt x="19095" y="7185"/>
                  </a:lnTo>
                  <a:lnTo>
                    <a:pt x="19022" y="6893"/>
                  </a:lnTo>
                  <a:lnTo>
                    <a:pt x="18924" y="6625"/>
                  </a:lnTo>
                  <a:lnTo>
                    <a:pt x="18778" y="6357"/>
                  </a:lnTo>
                  <a:lnTo>
                    <a:pt x="18632" y="6113"/>
                  </a:lnTo>
                  <a:lnTo>
                    <a:pt x="18462" y="5870"/>
                  </a:lnTo>
                  <a:lnTo>
                    <a:pt x="18267" y="5651"/>
                  </a:lnTo>
                  <a:lnTo>
                    <a:pt x="18048" y="5456"/>
                  </a:lnTo>
                  <a:lnTo>
                    <a:pt x="17828" y="5285"/>
                  </a:lnTo>
                  <a:lnTo>
                    <a:pt x="17561" y="5139"/>
                  </a:lnTo>
                  <a:lnTo>
                    <a:pt x="17317" y="5017"/>
                  </a:lnTo>
                  <a:lnTo>
                    <a:pt x="17025" y="4896"/>
                  </a:lnTo>
                  <a:lnTo>
                    <a:pt x="16732" y="4823"/>
                  </a:lnTo>
                  <a:lnTo>
                    <a:pt x="16440" y="4774"/>
                  </a:lnTo>
                  <a:lnTo>
                    <a:pt x="16124" y="4774"/>
                  </a:lnTo>
                  <a:lnTo>
                    <a:pt x="16124" y="477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EF8AF30-9271-2D47-A546-F84E0718232D}"/>
              </a:ext>
            </a:extLst>
          </p:cNvPr>
          <p:cNvCxnSpPr>
            <a:cxnSpLocks/>
          </p:cNvCxnSpPr>
          <p:nvPr/>
        </p:nvCxnSpPr>
        <p:spPr>
          <a:xfrm flipH="1">
            <a:off x="5938205" y="1673548"/>
            <a:ext cx="146386" cy="27419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1A28EBE-332C-004B-9E50-23EAE2287E26}"/>
              </a:ext>
            </a:extLst>
          </p:cNvPr>
          <p:cNvCxnSpPr>
            <a:cxnSpLocks/>
          </p:cNvCxnSpPr>
          <p:nvPr/>
        </p:nvCxnSpPr>
        <p:spPr>
          <a:xfrm>
            <a:off x="6410841" y="1678991"/>
            <a:ext cx="254441" cy="281371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7BF6AA3-2606-8849-9576-2E8DE1829837}"/>
              </a:ext>
            </a:extLst>
          </p:cNvPr>
          <p:cNvCxnSpPr>
            <a:cxnSpLocks/>
          </p:cNvCxnSpPr>
          <p:nvPr/>
        </p:nvCxnSpPr>
        <p:spPr>
          <a:xfrm>
            <a:off x="6026445" y="2086705"/>
            <a:ext cx="625544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8DA468E-9B12-914C-B743-8083501269FA}"/>
              </a:ext>
            </a:extLst>
          </p:cNvPr>
          <p:cNvCxnSpPr>
            <a:cxnSpLocks/>
          </p:cNvCxnSpPr>
          <p:nvPr/>
        </p:nvCxnSpPr>
        <p:spPr>
          <a:xfrm flipV="1">
            <a:off x="6952397" y="1739251"/>
            <a:ext cx="127223" cy="15759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E442AFA-DD48-5E47-BA6C-EB7D4C73B738}"/>
              </a:ext>
            </a:extLst>
          </p:cNvPr>
          <p:cNvCxnSpPr>
            <a:cxnSpLocks/>
          </p:cNvCxnSpPr>
          <p:nvPr/>
        </p:nvCxnSpPr>
        <p:spPr>
          <a:xfrm flipH="1">
            <a:off x="6504556" y="1518186"/>
            <a:ext cx="435046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1CA2DA1-70E9-EE47-8285-B7937F39D786}"/>
              </a:ext>
            </a:extLst>
          </p:cNvPr>
          <p:cNvCxnSpPr>
            <a:cxnSpLocks/>
          </p:cNvCxnSpPr>
          <p:nvPr/>
        </p:nvCxnSpPr>
        <p:spPr>
          <a:xfrm flipH="1">
            <a:off x="7056173" y="2086705"/>
            <a:ext cx="543983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E0C804F-115D-5245-8169-D72D59B73A10}"/>
              </a:ext>
            </a:extLst>
          </p:cNvPr>
          <p:cNvCxnSpPr>
            <a:cxnSpLocks/>
          </p:cNvCxnSpPr>
          <p:nvPr/>
        </p:nvCxnSpPr>
        <p:spPr>
          <a:xfrm flipH="1" flipV="1">
            <a:off x="7426075" y="1681000"/>
            <a:ext cx="239471" cy="21268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8" name="Graphic 77" descr="Wireless router">
            <a:extLst>
              <a:ext uri="{FF2B5EF4-FFF2-40B4-BE49-F238E27FC236}">
                <a16:creationId xmlns:a16="http://schemas.microsoft.com/office/drawing/2014/main" id="{8D9B03A7-4DC5-C240-890A-F6DCA78EA5B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518033" y="3631923"/>
            <a:ext cx="516763" cy="516763"/>
          </a:xfrm>
          <a:prstGeom prst="rect">
            <a:avLst/>
          </a:prstGeom>
        </p:spPr>
      </p:pic>
      <p:pic>
        <p:nvPicPr>
          <p:cNvPr id="80" name="Graphic 79" descr="Wi Fi">
            <a:extLst>
              <a:ext uri="{FF2B5EF4-FFF2-40B4-BE49-F238E27FC236}">
                <a16:creationId xmlns:a16="http://schemas.microsoft.com/office/drawing/2014/main" id="{7017406A-1100-6F4D-A28D-500C472FC71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855661" y="3277197"/>
            <a:ext cx="557901" cy="557901"/>
          </a:xfrm>
          <a:prstGeom prst="rect">
            <a:avLst/>
          </a:prstGeom>
        </p:spPr>
      </p:pic>
      <p:pic>
        <p:nvPicPr>
          <p:cNvPr id="82" name="Graphic 81" descr="Computer">
            <a:extLst>
              <a:ext uri="{FF2B5EF4-FFF2-40B4-BE49-F238E27FC236}">
                <a16:creationId xmlns:a16="http://schemas.microsoft.com/office/drawing/2014/main" id="{19AC7F6A-F04B-454C-BFD3-5CF53E87434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859352" y="3500369"/>
            <a:ext cx="366171" cy="366171"/>
          </a:xfrm>
          <a:prstGeom prst="rect">
            <a:avLst/>
          </a:prstGeom>
        </p:spPr>
      </p:pic>
      <p:pic>
        <p:nvPicPr>
          <p:cNvPr id="84" name="Graphic 83" descr="Smart Phone">
            <a:extLst>
              <a:ext uri="{FF2B5EF4-FFF2-40B4-BE49-F238E27FC236}">
                <a16:creationId xmlns:a16="http://schemas.microsoft.com/office/drawing/2014/main" id="{F36B46EF-6727-504E-A273-6BF634E0285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95693" y="3795140"/>
            <a:ext cx="344467" cy="34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49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23FC9-F925-F949-A7FF-6A8BC8237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1" y="1225758"/>
            <a:ext cx="4170493" cy="314391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6C3EA07-F7CA-40AB-8D0A-FD1120628B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>
                <a:latin typeface="Georgia" panose="02040502050405020303" pitchFamily="18" charset="0"/>
                <a:ea typeface="ＭＳ Ｐゴシック"/>
              </a:rPr>
              <a:t>Research Goals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4EC1ED-20F3-4F3E-8099-86F15B5766B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2856" y="1290806"/>
            <a:ext cx="4306087" cy="3546435"/>
          </a:xfrm>
        </p:spPr>
        <p:txBody>
          <a:bodyPr vert="horz" lIns="0" tIns="0" rIns="0" bIns="0" anchor="t"/>
          <a:lstStyle/>
          <a:p>
            <a:pPr marL="342790" indent="-342900">
              <a:buFont typeface="Wingdings" panose="05000000000000000000" pitchFamily="2" charset="2"/>
              <a:buChar char="§"/>
            </a:pPr>
            <a:r>
              <a:rPr lang="en-US" dirty="0">
                <a:latin typeface="Georgia" panose="02040502050405020303" pitchFamily="18" charset="0"/>
              </a:rPr>
              <a:t>Building an Explainable Model for Orchestrating Security Services:</a:t>
            </a:r>
          </a:p>
          <a:p>
            <a:pPr marL="580390" lvl="1" indent="-342900">
              <a:buFont typeface="Wingdings" panose="05000000000000000000" pitchFamily="2" charset="2"/>
              <a:buChar char="§"/>
            </a:pPr>
            <a:r>
              <a:rPr lang="en-US" dirty="0">
                <a:latin typeface="Georgia" panose="02040502050405020303" pitchFamily="18" charset="0"/>
              </a:rPr>
              <a:t>Supporting Security Tool Unification</a:t>
            </a:r>
          </a:p>
          <a:p>
            <a:pPr marL="580390" lvl="1" indent="-342900">
              <a:buFont typeface="Wingdings" panose="05000000000000000000" pitchFamily="2" charset="2"/>
              <a:buChar char="§"/>
            </a:pPr>
            <a:r>
              <a:rPr lang="en-US" dirty="0">
                <a:latin typeface="Georgia" panose="02040502050405020303" pitchFamily="18" charset="0"/>
              </a:rPr>
              <a:t>Facilitating Security Playbook Development</a:t>
            </a:r>
          </a:p>
          <a:p>
            <a:pPr marL="580390" lvl="1" indent="-342900">
              <a:buFont typeface="Wingdings" panose="05000000000000000000" pitchFamily="2" charset="2"/>
              <a:buChar char="§"/>
            </a:pPr>
            <a:r>
              <a:rPr lang="en-US" dirty="0">
                <a:latin typeface="Georgia" panose="02040502050405020303" pitchFamily="18" charset="0"/>
              </a:rPr>
              <a:t>Improving </a:t>
            </a:r>
            <a:r>
              <a:rPr lang="en-US" dirty="0" err="1">
                <a:latin typeface="Georgia" panose="02040502050405020303" pitchFamily="18" charset="0"/>
              </a:rPr>
              <a:t>Explainablity</a:t>
            </a:r>
            <a:r>
              <a:rPr lang="en-US" dirty="0">
                <a:latin typeface="Georgia" panose="02040502050405020303" pitchFamily="18" charset="0"/>
              </a:rPr>
              <a:t> in SOAR for ML-base Security Services</a:t>
            </a:r>
          </a:p>
          <a:p>
            <a:pPr marL="803590" lvl="2" indent="-342900">
              <a:buFont typeface="Wingdings" panose="05000000000000000000" pitchFamily="2" charset="2"/>
              <a:buChar char="§"/>
            </a:pPr>
            <a:endParaRPr lang="en-US" dirty="0">
              <a:latin typeface="Georgia" panose="02040502050405020303" pitchFamily="18" charset="0"/>
            </a:endParaRPr>
          </a:p>
          <a:p>
            <a:pPr marL="580390" lvl="1" indent="-342900">
              <a:buFont typeface="Wingdings" panose="05000000000000000000" pitchFamily="2" charset="2"/>
              <a:buChar char="§"/>
            </a:pP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3C3E73-B9A5-413B-B003-7B63281E0B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3C4C6E3F-5E3C-4FBD-BF9E-3C26CFB1E59A}" type="datetime1">
              <a:rPr lang="en-US" smtClean="0"/>
              <a:t>8/24/23</a:t>
            </a:fld>
            <a:endParaRPr lang="fi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83F1-8274-4F18-B6C5-CDB369C14C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85465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C3EA07-F7CA-40AB-8D0A-FD1120628B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b="1" dirty="0">
                <a:latin typeface="Georgia" panose="02040502050405020303" pitchFamily="18" charset="0"/>
              </a:rPr>
              <a:t>Approach</a:t>
            </a:r>
            <a:endParaRPr lang="en-US" sz="4400" dirty="0">
              <a:latin typeface="Georgia" panose="02040502050405020303" pitchFamily="18" charset="0"/>
              <a:ea typeface="ＭＳ Ｐゴシック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4EC1ED-20F3-4F3E-8099-86F15B5766B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9929" y="985292"/>
            <a:ext cx="7906487" cy="3546435"/>
          </a:xfrm>
        </p:spPr>
        <p:txBody>
          <a:bodyPr vert="horz" lIns="0" tIns="0" rIns="0" bIns="0" anchor="t"/>
          <a:lstStyle/>
          <a:p>
            <a:pPr marL="580390" lvl="1" indent="-342900">
              <a:buFont typeface="Wingdings" panose="05000000000000000000" pitchFamily="2" charset="2"/>
              <a:buChar char="§"/>
            </a:pPr>
            <a:r>
              <a:rPr lang="en-US" dirty="0">
                <a:latin typeface="Georgia" panose="02040502050405020303" pitchFamily="18" charset="0"/>
              </a:rPr>
              <a:t>Modeling Security System:</a:t>
            </a:r>
          </a:p>
          <a:p>
            <a:pPr marL="803590" lvl="2" indent="-342900">
              <a:buFont typeface="Wingdings" panose="05000000000000000000" pitchFamily="2" charset="2"/>
              <a:buChar char="§"/>
            </a:pPr>
            <a:r>
              <a:rPr lang="en-US" i="0" dirty="0">
                <a:latin typeface="Georgia" panose="02040502050405020303" pitchFamily="18" charset="0"/>
              </a:rPr>
              <a:t>Security Report &amp; Security Plan:</a:t>
            </a:r>
          </a:p>
          <a:p>
            <a:pPr marL="1134790" lvl="3" indent="-342900">
              <a:buFont typeface="Wingdings" panose="05000000000000000000" pitchFamily="2" charset="2"/>
              <a:buChar char="§"/>
            </a:pPr>
            <a:r>
              <a:rPr lang="en-US" sz="1600" dirty="0">
                <a:latin typeface="Georgia" panose="02040502050405020303" pitchFamily="18" charset="0"/>
              </a:rPr>
              <a:t>Abstracting the security report/plan for different security tools in understandable format with sufficient information</a:t>
            </a:r>
          </a:p>
          <a:p>
            <a:pPr marL="1134790" lvl="3" indent="-342900">
              <a:buFont typeface="Wingdings" pitchFamily="2" charset="2"/>
              <a:buChar char="Ø"/>
            </a:pPr>
            <a:r>
              <a:rPr lang="en-US" sz="1600" dirty="0">
                <a:latin typeface="Georgia" panose="02040502050405020303" pitchFamily="18" charset="0"/>
              </a:rPr>
              <a:t>Improve end-to-end </a:t>
            </a:r>
            <a:r>
              <a:rPr lang="en-US" sz="1600" dirty="0" err="1">
                <a:latin typeface="Georgia" panose="02040502050405020303" pitchFamily="18" charset="0"/>
              </a:rPr>
              <a:t>explainability</a:t>
            </a:r>
            <a:r>
              <a:rPr lang="en-US" sz="1600" dirty="0">
                <a:latin typeface="Georgia" panose="02040502050405020303" pitchFamily="18" charset="0"/>
              </a:rPr>
              <a:t> and performance evaluation</a:t>
            </a:r>
          </a:p>
          <a:p>
            <a:pPr marL="803590" lvl="2" indent="-342900">
              <a:buFont typeface="Wingdings" panose="05000000000000000000" pitchFamily="2" charset="2"/>
              <a:buChar char="§"/>
            </a:pPr>
            <a:r>
              <a:rPr lang="en-US" i="0" dirty="0">
                <a:latin typeface="Georgia" panose="02040502050405020303" pitchFamily="18" charset="0"/>
              </a:rPr>
              <a:t>Cyber Threat Intelligence:</a:t>
            </a:r>
          </a:p>
          <a:p>
            <a:pPr marL="1134790" lvl="3" indent="-342900">
              <a:buFont typeface="Wingdings" panose="05000000000000000000" pitchFamily="2" charset="2"/>
              <a:buChar char="§"/>
            </a:pPr>
            <a:r>
              <a:rPr lang="en-US" sz="1600" dirty="0">
                <a:latin typeface="Georgia" panose="02040502050405020303" pitchFamily="18" charset="0"/>
              </a:rPr>
              <a:t>Storing security events, security plan as knowledge graph</a:t>
            </a:r>
          </a:p>
          <a:p>
            <a:pPr marL="1134790" lvl="3" indent="-342900">
              <a:buFont typeface="Wingdings" pitchFamily="2" charset="2"/>
              <a:buChar char="Ø"/>
            </a:pPr>
            <a:r>
              <a:rPr lang="en-US" sz="1600" dirty="0">
                <a:latin typeface="Georgia" panose="02040502050405020303" pitchFamily="18" charset="0"/>
              </a:rPr>
              <a:t>Supporting SOAR in reasoning security plan and applying ML for continuous learning</a:t>
            </a:r>
          </a:p>
          <a:p>
            <a:pPr marL="803590" lvl="2" indent="-342900">
              <a:buFont typeface="Wingdings" panose="05000000000000000000" pitchFamily="2" charset="2"/>
              <a:buChar char="§"/>
            </a:pPr>
            <a:r>
              <a:rPr lang="en-US" i="0" dirty="0">
                <a:latin typeface="Georgia" panose="02040502050405020303" pitchFamily="18" charset="0"/>
              </a:rPr>
              <a:t>Integrating with Digital Twin’s knowledge graph</a:t>
            </a:r>
          </a:p>
          <a:p>
            <a:pPr marL="1134790" lvl="3" indent="-342900">
              <a:buFont typeface="Wingdings" pitchFamily="2" charset="2"/>
              <a:buChar char="Ø"/>
            </a:pPr>
            <a:r>
              <a:rPr lang="en-US" sz="1600" dirty="0">
                <a:latin typeface="Georgia" panose="02040502050405020303" pitchFamily="18" charset="0"/>
              </a:rPr>
              <a:t>Applying security plan to complex physical system</a:t>
            </a:r>
          </a:p>
          <a:p>
            <a:pPr marL="580390" lvl="1" indent="-342900">
              <a:buFont typeface="Wingdings" panose="05000000000000000000" pitchFamily="2" charset="2"/>
              <a:buChar char="§"/>
            </a:pP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3C3E73-B9A5-413B-B003-7B63281E0B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3C4C6E3F-5E3C-4FBD-BF9E-3C26CFB1E59A}" type="datetime1">
              <a:rPr lang="en-US" smtClean="0"/>
              <a:t>8/24/23</a:t>
            </a:fld>
            <a:endParaRPr lang="fi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83F1-8274-4F18-B6C5-CDB369C14C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9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47496053"/>
      </p:ext>
    </p:extLst>
  </p:cSld>
  <p:clrMapOvr>
    <a:masterClrMapping/>
  </p:clrMapOvr>
</p:sld>
</file>

<file path=ppt/theme/theme1.xml><?xml version="1.0" encoding="utf-8"?>
<a:theme xmlns:a="http://schemas.openxmlformats.org/drawingml/2006/main" name="Aalto University">
  <a:themeElements>
    <a:clrScheme name="Aalto-perus">
      <a:dk1>
        <a:sysClr val="windowText" lastClr="000000"/>
      </a:dk1>
      <a:lt1>
        <a:sysClr val="window" lastClr="FFFFFF"/>
      </a:lt1>
      <a:dk2>
        <a:srgbClr val="FF671F"/>
      </a:dk2>
      <a:lt2>
        <a:srgbClr val="8C857B"/>
      </a:lt2>
      <a:accent1>
        <a:srgbClr val="FF671F"/>
      </a:accent1>
      <a:accent2>
        <a:srgbClr val="FFCD00"/>
      </a:accent2>
      <a:accent3>
        <a:srgbClr val="EF3340"/>
      </a:accent3>
      <a:accent4>
        <a:srgbClr val="005EB8"/>
      </a:accent4>
      <a:accent5>
        <a:srgbClr val="8C857B"/>
      </a:accent5>
      <a:accent6>
        <a:srgbClr val="00965E"/>
      </a:accent6>
      <a:hlink>
        <a:srgbClr val="000000"/>
      </a:hlink>
      <a:folHlink>
        <a:srgbClr val="928B81"/>
      </a:folHlink>
    </a:clrScheme>
    <a:fontScheme name="Aalto-yliopist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000" b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1" id="{8AF170A4-2F43-4740-8E9B-5F3873982DBC}" vid="{12DDBE3B-70B2-AB49-A9EC-39C01E7E58DD}"/>
    </a:ext>
  </a:extLst>
</a:theme>
</file>

<file path=ppt/theme/theme2.xml><?xml version="1.0" encoding="utf-8"?>
<a:theme xmlns:a="http://schemas.openxmlformats.org/drawingml/2006/main" name="Aalto University">
  <a:themeElements>
    <a:clrScheme name="Aalto-perus">
      <a:dk1>
        <a:sysClr val="windowText" lastClr="000000"/>
      </a:dk1>
      <a:lt1>
        <a:sysClr val="window" lastClr="FFFFFF"/>
      </a:lt1>
      <a:dk2>
        <a:srgbClr val="FF671F"/>
      </a:dk2>
      <a:lt2>
        <a:srgbClr val="8C857B"/>
      </a:lt2>
      <a:accent1>
        <a:srgbClr val="FF671F"/>
      </a:accent1>
      <a:accent2>
        <a:srgbClr val="FFCD00"/>
      </a:accent2>
      <a:accent3>
        <a:srgbClr val="EF3340"/>
      </a:accent3>
      <a:accent4>
        <a:srgbClr val="005EB8"/>
      </a:accent4>
      <a:accent5>
        <a:srgbClr val="8C857B"/>
      </a:accent5>
      <a:accent6>
        <a:srgbClr val="00965E"/>
      </a:accent6>
      <a:hlink>
        <a:srgbClr val="000000"/>
      </a:hlink>
      <a:folHlink>
        <a:srgbClr val="928B81"/>
      </a:folHlink>
    </a:clrScheme>
    <a:fontScheme name="Aalto-yliopist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000" b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1" id="{8AF170A4-2F43-4740-8E9B-5F3873982DBC}" vid="{12DDBE3B-70B2-AB49-A9EC-39C01E7E58DD}"/>
    </a:ext>
  </a:extLst>
</a:theme>
</file>

<file path=ppt/theme/theme3.xml><?xml version="1.0" encoding="utf-8"?>
<a:theme xmlns:a="http://schemas.openxmlformats.org/drawingml/2006/main" name="Aalto University">
  <a:themeElements>
    <a:clrScheme name="Aalto-perus">
      <a:dk1>
        <a:sysClr val="windowText" lastClr="000000"/>
      </a:dk1>
      <a:lt1>
        <a:sysClr val="window" lastClr="FFFFFF"/>
      </a:lt1>
      <a:dk2>
        <a:srgbClr val="FF671F"/>
      </a:dk2>
      <a:lt2>
        <a:srgbClr val="8C857B"/>
      </a:lt2>
      <a:accent1>
        <a:srgbClr val="FF671F"/>
      </a:accent1>
      <a:accent2>
        <a:srgbClr val="FFCD00"/>
      </a:accent2>
      <a:accent3>
        <a:srgbClr val="EF3340"/>
      </a:accent3>
      <a:accent4>
        <a:srgbClr val="005EB8"/>
      </a:accent4>
      <a:accent5>
        <a:srgbClr val="8C857B"/>
      </a:accent5>
      <a:accent6>
        <a:srgbClr val="00965E"/>
      </a:accent6>
      <a:hlink>
        <a:srgbClr val="000000"/>
      </a:hlink>
      <a:folHlink>
        <a:srgbClr val="928B81"/>
      </a:folHlink>
    </a:clrScheme>
    <a:fontScheme name="Aalto-yliopist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000" b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1" id="{8AF170A4-2F43-4740-8E9B-5F3873982DBC}" vid="{12DDBE3B-70B2-AB49-A9EC-39C01E7E58DD}"/>
    </a:ext>
  </a:extLst>
</a:theme>
</file>

<file path=ppt/theme/theme4.xml><?xml version="1.0" encoding="utf-8"?>
<a:theme xmlns:a="http://schemas.openxmlformats.org/drawingml/2006/main" name="Aalto University">
  <a:themeElements>
    <a:clrScheme name="Aalto-perus">
      <a:dk1>
        <a:sysClr val="windowText" lastClr="000000"/>
      </a:dk1>
      <a:lt1>
        <a:sysClr val="window" lastClr="FFFFFF"/>
      </a:lt1>
      <a:dk2>
        <a:srgbClr val="FF671F"/>
      </a:dk2>
      <a:lt2>
        <a:srgbClr val="8C857B"/>
      </a:lt2>
      <a:accent1>
        <a:srgbClr val="FF671F"/>
      </a:accent1>
      <a:accent2>
        <a:srgbClr val="FFCD00"/>
      </a:accent2>
      <a:accent3>
        <a:srgbClr val="EF3340"/>
      </a:accent3>
      <a:accent4>
        <a:srgbClr val="005EB8"/>
      </a:accent4>
      <a:accent5>
        <a:srgbClr val="8C857B"/>
      </a:accent5>
      <a:accent6>
        <a:srgbClr val="00965E"/>
      </a:accent6>
      <a:hlink>
        <a:srgbClr val="000000"/>
      </a:hlink>
      <a:folHlink>
        <a:srgbClr val="928B81"/>
      </a:folHlink>
    </a:clrScheme>
    <a:fontScheme name="Aalto-yliopist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000" b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1" id="{8AF170A4-2F43-4740-8E9B-5F3873982DBC}" vid="{12DDBE3B-70B2-AB49-A9EC-39C01E7E58D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A10034A7E432419E146619481D147D" ma:contentTypeVersion="6" ma:contentTypeDescription="Create a new document." ma:contentTypeScope="" ma:versionID="9c4d5df1780d782f5a6e9ec7eb8fba84">
  <xsd:schema xmlns:xsd="http://www.w3.org/2001/XMLSchema" xmlns:xs="http://www.w3.org/2001/XMLSchema" xmlns:p="http://schemas.microsoft.com/office/2006/metadata/properties" xmlns:ns2="119012ce-a113-4822-82de-edc1aa49a2f1" targetNamespace="http://schemas.microsoft.com/office/2006/metadata/properties" ma:root="true" ma:fieldsID="44f40ffded1027140c99581fe7698df4" ns2:_="">
    <xsd:import namespace="119012ce-a113-4822-82de-edc1aa49a2f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9012ce-a113-4822-82de-edc1aa49a2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209E613-7AD3-4CB7-A630-AA4F967E3F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19012ce-a113-4822-82de-edc1aa49a2f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8B8BF4E-C35F-433F-8F93-F61C77CFB14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1B0E4F9-295B-4605-93E8-C7FB73FC60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AaltoSCI_en</Template>
  <TotalTime>0</TotalTime>
  <Words>596</Words>
  <Application>Microsoft Macintosh PowerPoint</Application>
  <PresentationFormat>On-screen Show (16:10)</PresentationFormat>
  <Paragraphs>139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Calibri</vt:lpstr>
      <vt:lpstr>Courier New</vt:lpstr>
      <vt:lpstr>Georgia</vt:lpstr>
      <vt:lpstr>Lucida Grande</vt:lpstr>
      <vt:lpstr>Theinhardt</vt:lpstr>
      <vt:lpstr>Theinhardt Medium</vt:lpstr>
      <vt:lpstr>Wingdings</vt:lpstr>
      <vt:lpstr>Aalto University</vt:lpstr>
      <vt:lpstr>Aalto University</vt:lpstr>
      <vt:lpstr>Aalto University</vt:lpstr>
      <vt:lpstr>Aalto University</vt:lpstr>
      <vt:lpstr>Explainable Model  for  Orchestrating  ML-based Security Services  in Digital Twin</vt:lpstr>
      <vt:lpstr>Outline</vt:lpstr>
      <vt:lpstr>Industry 4.0 = new ways in which technology becomes embedded…</vt:lpstr>
      <vt:lpstr>CPS/IoT are powering the world and having huge impact on us</vt:lpstr>
      <vt:lpstr>Digital Twins (DTs)</vt:lpstr>
      <vt:lpstr>Security Orchestration and Automated Response (SOAR)</vt:lpstr>
      <vt:lpstr>Security in Digital Twins</vt:lpstr>
      <vt:lpstr>Research Goals</vt:lpstr>
      <vt:lpstr>Approach</vt:lpstr>
      <vt:lpstr>Application Scenario</vt:lpstr>
      <vt:lpstr>Application Scenario</vt:lpstr>
      <vt:lpstr>Application Scenario</vt:lpstr>
      <vt:lpstr>Thank you!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CS-E4640 Big Data Plaforms Hands-on tutorial: XYZ</dc:title>
  <dc:creator/>
  <cp:lastModifiedBy/>
  <cp:revision>257</cp:revision>
  <dcterms:created xsi:type="dcterms:W3CDTF">2019-02-27T10:23:05Z</dcterms:created>
  <dcterms:modified xsi:type="dcterms:W3CDTF">2023-08-24T22:52:53Z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0x010100A1A10034A7E432419E146619481D147D</vt:lpwstr>
  </property>
</Properties>
</file>